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2"/>
  </p:notesMasterIdLst>
  <p:sldIdLst>
    <p:sldId id="258" r:id="rId2"/>
    <p:sldId id="256" r:id="rId3"/>
    <p:sldId id="257" r:id="rId4"/>
    <p:sldId id="279" r:id="rId5"/>
    <p:sldId id="259" r:id="rId6"/>
    <p:sldId id="321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39" r:id="rId16"/>
    <p:sldId id="349" r:id="rId17"/>
    <p:sldId id="350" r:id="rId18"/>
    <p:sldId id="351" r:id="rId19"/>
    <p:sldId id="352" r:id="rId20"/>
    <p:sldId id="325" r:id="rId21"/>
    <p:sldId id="353" r:id="rId22"/>
    <p:sldId id="354" r:id="rId23"/>
    <p:sldId id="355" r:id="rId24"/>
    <p:sldId id="356" r:id="rId25"/>
    <p:sldId id="333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8" r:id="rId37"/>
    <p:sldId id="369" r:id="rId38"/>
    <p:sldId id="370" r:id="rId39"/>
    <p:sldId id="275" r:id="rId40"/>
    <p:sldId id="278" r:id="rId41"/>
  </p:sldIdLst>
  <p:sldSz cx="9144000" cy="5143500" type="screen16x9"/>
  <p:notesSz cx="6858000" cy="9144000"/>
  <p:embeddedFontLst>
    <p:embeddedFont>
      <p:font typeface="Arimo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Tahoma" panose="020B0604030504040204" pitchFamily="34" charset="0"/>
      <p:regular r:id="rId55"/>
      <p:bold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dar Bar-David" initials="HB" lastIdx="4" clrIdx="0">
    <p:extLst>
      <p:ext uri="{19B8F6BF-5375-455C-9EA6-DF929625EA0E}">
        <p15:presenceInfo xmlns:p15="http://schemas.microsoft.com/office/powerpoint/2012/main" userId="861d8649263291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80A1EA-4CBC-48D6-9260-E86EBFE08DA6}" v="214" dt="2022-02-23T14:07:22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6" autoAdjust="0"/>
    <p:restoredTop sz="87515" autoAdjust="0"/>
  </p:normalViewPr>
  <p:slideViewPr>
    <p:cSldViewPr snapToGrid="0">
      <p:cViewPr>
        <p:scale>
          <a:sx n="100" d="100"/>
          <a:sy n="100" d="100"/>
        </p:scale>
        <p:origin x="1194" y="49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1/folders/1ibYx089aDV-z7W4IsQifl2mGMDW1Y42i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1/folders/1Fq-Y6lMlkXrCovQTbV0PgAJ-lzkmTgV2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8345f26c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8345f26c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baseline="0" dirty="0"/>
              <a:t>מכונת מצבים </a:t>
            </a:r>
            <a:r>
              <a:rPr lang="he-IL" b="0" baseline="0" dirty="0"/>
              <a:t>הוא מודל מתמטי שמתאר מערכת של מצבים שניתן לעבור ביניהם ע"י תנאים או פעולות כלשהן. </a:t>
            </a:r>
            <a:br>
              <a:rPr lang="en-US" b="0" baseline="0" dirty="0"/>
            </a:br>
            <a:r>
              <a:rPr lang="he-IL" b="1" baseline="0" dirty="0"/>
              <a:t>אנחנו לא ניכנס לזה ממש לעומק ואין צורך לפרט את המושג </a:t>
            </a:r>
            <a:r>
              <a:rPr lang="he-IL" b="0" baseline="0" dirty="0"/>
              <a:t> אבל חשוב לדעת שהדבר הזה הוא תחום שלומדים עליו, בעיקר בתחומי מדעי המחשב, לוגיקה ועוד. </a:t>
            </a:r>
          </a:p>
          <a:p>
            <a:pPr marL="158750" indent="0" algn="r" rtl="1">
              <a:buNone/>
            </a:pPr>
            <a:r>
              <a:rPr lang="he-IL" b="0" baseline="0" dirty="0"/>
              <a:t>ובעיקר שנבין את העקרון של איך בונים מכונת מצבים ומתייחסים למעברים בין המצבים (הפעולות).</a:t>
            </a:r>
            <a:br>
              <a:rPr lang="en-US" b="0" baseline="0" dirty="0"/>
            </a:br>
            <a:endParaRPr lang="he-IL" b="0" baseline="0" dirty="0"/>
          </a:p>
          <a:p>
            <a:pPr marL="158750" indent="0" algn="r" rtl="1">
              <a:buNone/>
            </a:pPr>
            <a:r>
              <a:rPr lang="he-IL" b="1" baseline="0" dirty="0"/>
              <a:t>האם אפשר לדלג על שלבים?</a:t>
            </a:r>
          </a:p>
          <a:p>
            <a:pPr marL="158750" indent="0" algn="r" rtl="1">
              <a:buNone/>
            </a:pPr>
            <a:r>
              <a:rPr lang="he-IL" b="0" baseline="0" dirty="0"/>
              <a:t>על שלבים מסוימים אולי אפשר לדלג (למשל על שאילת המחיר), </a:t>
            </a:r>
          </a:p>
          <a:p>
            <a:pPr marL="158750" indent="0" algn="r" rtl="1">
              <a:buNone/>
            </a:pPr>
            <a:r>
              <a:rPr lang="he-IL" b="0" baseline="0" dirty="0"/>
              <a:t>אבל על שלבים מסוימים המוכר צריך לוודא </a:t>
            </a:r>
            <a:r>
              <a:rPr lang="he-IL" b="0" u="sng" baseline="0" dirty="0"/>
              <a:t>שאי אפשר לדלג</a:t>
            </a:r>
            <a:r>
              <a:rPr lang="he-IL" b="0" baseline="0" dirty="0"/>
              <a:t>. לקוח לא יכול פתאום לקבל את המוצר לפני שהוא הגיע למצב של "לקוח מחכה למוצר" (אחרי שהתקבל כסף).</a:t>
            </a:r>
          </a:p>
          <a:p>
            <a:pPr marL="158750" indent="0" algn="r" rtl="1">
              <a:buNone/>
            </a:pPr>
            <a:r>
              <a:rPr lang="he-IL" b="0" baseline="0" dirty="0"/>
              <a:t>הוא לא יכול לקבל עודף אם הוא לא העביר את הכסף </a:t>
            </a:r>
            <a:r>
              <a:rPr lang="he-IL" b="0" baseline="0" dirty="0" err="1"/>
              <a:t>וכו</a:t>
            </a:r>
            <a:r>
              <a:rPr lang="he-IL" b="0" baseline="0" dirty="0"/>
              <a:t>'.</a:t>
            </a:r>
          </a:p>
          <a:p>
            <a:pPr marL="158750" indent="0" algn="r" rtl="1">
              <a:buNone/>
            </a:pPr>
            <a:r>
              <a:rPr lang="he-IL" b="0" baseline="0" dirty="0"/>
              <a:t>אם הלקוח עובד לפי התנאים הללו הוא בעצם מבטיח </a:t>
            </a:r>
            <a:r>
              <a:rPr lang="he-IL" b="0" baseline="0" dirty="0" err="1"/>
              <a:t>שהכל</a:t>
            </a:r>
            <a:r>
              <a:rPr lang="he-IL" b="0" baseline="0" dirty="0"/>
              <a:t> יתנהל כשורה מבחינתו.</a:t>
            </a:r>
          </a:p>
          <a:p>
            <a:pPr marL="158750" indent="0" algn="r" rtl="1">
              <a:buNone/>
            </a:pPr>
            <a:endParaRPr lang="he-IL" b="1" baseline="0" dirty="0"/>
          </a:p>
          <a:p>
            <a:pPr marL="158750" indent="0" algn="r" rtl="1">
              <a:buNone/>
            </a:pPr>
            <a:r>
              <a:rPr lang="he-IL" b="1" baseline="0" dirty="0"/>
              <a:t>האם אפשר לחזור על שלבים?</a:t>
            </a:r>
          </a:p>
          <a:p>
            <a:pPr marL="158750" indent="0" algn="r" rtl="1">
              <a:buNone/>
            </a:pPr>
            <a:r>
              <a:rPr lang="he-IL" b="0" baseline="0" dirty="0"/>
              <a:t>כן. לדוגמא על השלב של שאילת המחיר אפשר לחזור כמה פעמים, והמצב </a:t>
            </a:r>
            <a:r>
              <a:rPr lang="he-IL" b="0" baseline="0" dirty="0" err="1"/>
              <a:t>ישאר</a:t>
            </a:r>
            <a:r>
              <a:rPr lang="he-IL" b="0" baseline="0" dirty="0"/>
              <a:t> אותו דבר. אפשר גם לבצע קניה אחת ואז להתחיל את כל התהליך מההתחלה.</a:t>
            </a:r>
          </a:p>
          <a:p>
            <a:pPr marL="158750" indent="0" algn="r" rtl="1">
              <a:buNone/>
            </a:pPr>
            <a:endParaRPr lang="he-IL" b="0" baseline="0" dirty="0"/>
          </a:p>
          <a:p>
            <a:pPr marL="158750" indent="0" algn="r" rtl="1">
              <a:buNone/>
            </a:pPr>
            <a:r>
              <a:rPr lang="he-IL" b="1" baseline="0" dirty="0"/>
              <a:t>האם כל לקוח חייב לבצע את כל התהליך?</a:t>
            </a:r>
          </a:p>
          <a:p>
            <a:pPr marL="158750" indent="0" algn="r" rtl="1">
              <a:buNone/>
            </a:pPr>
            <a:r>
              <a:rPr lang="he-IL" b="0" baseline="0" dirty="0"/>
              <a:t>לא. אולי הלקוח ייצא מהחנות אחרי שהוא ישמע על המחיר.</a:t>
            </a:r>
            <a:br>
              <a:rPr lang="en-US" b="0" baseline="0" dirty="0"/>
            </a:br>
            <a:br>
              <a:rPr lang="en-US" b="0" baseline="0" dirty="0"/>
            </a:br>
            <a:r>
              <a:rPr lang="he-IL" sz="1100" b="1" dirty="0"/>
              <a:t>האם השרת מטפל בכל פעם בלקוח אחד</a:t>
            </a:r>
            <a:r>
              <a:rPr lang="he-IL" sz="1100" b="1" baseline="0" dirty="0"/>
              <a:t> </a:t>
            </a:r>
            <a:r>
              <a:rPr lang="he-IL" sz="1100" b="1" dirty="0"/>
              <a:t>מהתחלה ועד הסוף?</a:t>
            </a:r>
            <a:br>
              <a:rPr lang="en-US" sz="1100" b="1" dirty="0"/>
            </a:br>
            <a:r>
              <a:rPr lang="he-IL" sz="1100" b="0" baseline="0" dirty="0"/>
              <a:t>לא. בעזרת שימוש </a:t>
            </a:r>
            <a:r>
              <a:rPr lang="he-IL" sz="1100" b="0" baseline="0" dirty="0" err="1"/>
              <a:t>בזכרון</a:t>
            </a:r>
            <a:r>
              <a:rPr lang="he-IL" sz="1100" b="0" baseline="0" dirty="0"/>
              <a:t> ובמצבים, שרת יכול לטפל בהרבה לקוחות בו זמנית. כל מה שהוא צריך לעשות זה לשמור את המצב של כל לקוח </a:t>
            </a:r>
            <a:r>
              <a:rPr lang="he-IL" sz="1100" b="0" baseline="0" dirty="0" err="1"/>
              <a:t>בזכרון</a:t>
            </a:r>
            <a:r>
              <a:rPr lang="he-IL" sz="1100" b="0" baseline="0" dirty="0"/>
              <a:t>.</a:t>
            </a:r>
            <a:br>
              <a:rPr lang="en-US" sz="1100" b="0" baseline="0" dirty="0"/>
            </a:br>
            <a:r>
              <a:rPr lang="he-IL" sz="1100" b="0" baseline="0" dirty="0"/>
              <a:t>כך, אם לקוח חיכה 10 דקות בין שלב לשלב, זה לא משנה לשרת. הוא עדיין מכיר אותו ויודע באיזה שלב בשיחה הם נמצאים.</a:t>
            </a:r>
            <a:endParaRPr lang="he-IL" b="1" baseline="0" dirty="0"/>
          </a:p>
          <a:p>
            <a:pPr marL="158750" indent="0" algn="r" rtl="1">
              <a:buNone/>
            </a:pPr>
            <a:endParaRPr lang="he-IL" b="0" baseline="0" dirty="0"/>
          </a:p>
        </p:txBody>
      </p:sp>
    </p:spTree>
    <p:extLst>
      <p:ext uri="{BB962C8B-B14F-4D97-AF65-F5344CB8AC3E}">
        <p14:creationId xmlns:p14="http://schemas.microsoft.com/office/powerpoint/2010/main" val="1110196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536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0" baseline="0" dirty="0"/>
              <a:t>בחלק הזה נעשה הדגמה קטנה של הפרויקט.</a:t>
            </a:r>
          </a:p>
          <a:p>
            <a:pPr marL="158750" indent="0" algn="r" rtl="1">
              <a:buNone/>
            </a:pPr>
            <a:r>
              <a:rPr lang="he-IL" b="0" baseline="0" dirty="0"/>
              <a:t>הפרויקט נמצא בתיקיית הפרויקט שאליה גם ניתן לגשת מה-</a:t>
            </a:r>
            <a:r>
              <a:rPr lang="en-US" b="0" baseline="0" dirty="0"/>
              <a:t>NEO</a:t>
            </a:r>
            <a:r>
              <a:rPr lang="he-IL" b="0" baseline="0" dirty="0"/>
              <a:t>.</a:t>
            </a:r>
          </a:p>
          <a:p>
            <a:pPr marL="158750" indent="0" algn="r" rtl="1">
              <a:buNone/>
            </a:pPr>
            <a:endParaRPr lang="he-IL" b="0" baseline="0" dirty="0"/>
          </a:p>
          <a:p>
            <a:pPr marL="158750" indent="0" algn="r" rtl="1">
              <a:buNone/>
            </a:pPr>
            <a:r>
              <a:rPr lang="he-IL" b="0" baseline="0" dirty="0"/>
              <a:t>קישור:</a:t>
            </a:r>
          </a:p>
          <a:p>
            <a:pPr marL="158750" indent="0" algn="r" rtl="1">
              <a:buNone/>
            </a:pPr>
            <a:r>
              <a:rPr lang="en-US" dirty="0">
                <a:hlinkClick r:id="rId3"/>
              </a:rPr>
              <a:t>https://drive.google.com/drive/u/1/folders/1ibYx089aDV-z7W4IsQifl2mGMDW1Y42i</a:t>
            </a:r>
            <a:endParaRPr lang="he-IL" b="0" baseline="0" dirty="0"/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66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baseline="0" dirty="0"/>
              <a:t>מדוע בכלל צריך לפנות לשרת המשחק?</a:t>
            </a:r>
          </a:p>
          <a:p>
            <a:pPr marL="158750" indent="0" algn="r" rtl="1">
              <a:buNone/>
            </a:pPr>
            <a:r>
              <a:rPr lang="he-IL" sz="1100" b="0" baseline="0" dirty="0"/>
              <a:t>כי מאוחסן אצלו מידע שאני רוצה לקבל ולראות על המחשב שלי. כדי להשיג את המידע הזה אני חייב/ת לפנות אליו.</a:t>
            </a:r>
          </a:p>
          <a:p>
            <a:pPr marL="158750" indent="0" algn="r" rtl="1">
              <a:buNone/>
            </a:pPr>
            <a:endParaRPr lang="he-IL" sz="1100" b="0" baseline="0" dirty="0"/>
          </a:p>
          <a:p>
            <a:pPr marL="158750" indent="0" algn="r" rtl="1">
              <a:buNone/>
            </a:pPr>
            <a:r>
              <a:rPr lang="he-IL" sz="1100" b="1" baseline="0" dirty="0"/>
              <a:t>כללי על הטריוויה</a:t>
            </a:r>
            <a:endParaRPr lang="he-IL" sz="1100" b="0" baseline="0" dirty="0"/>
          </a:p>
          <a:p>
            <a:pPr marL="158750" indent="0" algn="r" rtl="1">
              <a:buNone/>
            </a:pPr>
            <a:r>
              <a:rPr lang="he-IL" sz="1100" b="0" baseline="0" dirty="0"/>
              <a:t>בפרויקט נממש שרת בשפת ++</a:t>
            </a:r>
            <a:r>
              <a:rPr lang="en-US" sz="1100" b="0" baseline="0" dirty="0"/>
              <a:t>C</a:t>
            </a:r>
            <a:r>
              <a:rPr lang="he-IL" sz="1100" b="0" baseline="0" dirty="0"/>
              <a:t>, אל השרת הזה ייפנו לקוחות עם </a:t>
            </a:r>
            <a:r>
              <a:rPr lang="en-US" sz="1100" b="0" baseline="0" dirty="0"/>
              <a:t>GUI</a:t>
            </a:r>
            <a:r>
              <a:rPr lang="he-IL" sz="1100" b="0" baseline="0" dirty="0"/>
              <a:t> (ממשק גרפי עם כפתורים ותפריטים מעוצבים) שגם אותם נממש </a:t>
            </a:r>
            <a:r>
              <a:rPr lang="he-IL" sz="1100" b="0" baseline="0" dirty="0">
                <a:sym typeface="Wingdings" panose="05000000000000000000" pitchFamily="2" charset="2"/>
              </a:rPr>
              <a:t> בשפת #</a:t>
            </a:r>
            <a:r>
              <a:rPr lang="en-US" sz="1100" b="0" baseline="0" dirty="0">
                <a:sym typeface="Wingdings" panose="05000000000000000000" pitchFamily="2" charset="2"/>
              </a:rPr>
              <a:t>C</a:t>
            </a:r>
            <a:r>
              <a:rPr lang="he-IL" sz="1100" b="0" baseline="0" dirty="0"/>
              <a:t>.</a:t>
            </a:r>
            <a:br>
              <a:rPr lang="en-US" sz="1100" b="0" baseline="0" dirty="0"/>
            </a:br>
            <a:r>
              <a:rPr lang="he-IL" sz="1100" b="0" baseline="0" dirty="0"/>
              <a:t>הלקוחות יישלחו בקשה, השרת יחזיר תשובה, וככה המשתמשים עושים פעולות כמו התחברות/הרשמה, כניסה לחדרים, צפייה בסטטיסטיקות, ומשחק (קבלת שאלה ושליחת תשובה).</a:t>
            </a:r>
            <a:endParaRPr lang="he-IL" sz="1100" b="1" dirty="0"/>
          </a:p>
          <a:p>
            <a:pPr marL="158750" indent="0" algn="r" rtl="1">
              <a:buNone/>
            </a:pPr>
            <a:endParaRPr lang="he-IL" b="0" baseline="0" dirty="0"/>
          </a:p>
        </p:txBody>
      </p:sp>
    </p:spTree>
    <p:extLst>
      <p:ext uri="{BB962C8B-B14F-4D97-AF65-F5344CB8AC3E}">
        <p14:creationId xmlns:p14="http://schemas.microsoft.com/office/powerpoint/2010/main" val="769231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אחד הנקודות המרכזיות בפרויקט זה שהשרת שאנחנו מממשים הוא שרת </a:t>
            </a:r>
            <a:r>
              <a:rPr lang="en-US" dirty="0"/>
              <a:t>Stateful</a:t>
            </a:r>
            <a:r>
              <a:rPr lang="he-IL" dirty="0"/>
              <a:t>, כלומר הוא שומר את המצב של כל משתמש.</a:t>
            </a:r>
          </a:p>
          <a:p>
            <a:pPr marL="158750" indent="0" algn="r" rtl="1">
              <a:buNone/>
            </a:pPr>
            <a:r>
              <a:rPr lang="he-IL" dirty="0"/>
              <a:t>לדוגמה: משתמש שרק התחבר לשרת יהיה במצב התחברות. </a:t>
            </a:r>
            <a:br>
              <a:rPr lang="en-US" dirty="0"/>
            </a:br>
            <a:r>
              <a:rPr lang="he-IL" dirty="0"/>
              <a:t>משתמש שעבר את שלב ההתחברות (הכניס שם משתמש וסיסמה) עובר לשלב התפריט. משלב התפריט משתמש יכול לעבור למצב חדר, צפייה בסטטיסטיקות ועוד... </a:t>
            </a:r>
          </a:p>
          <a:p>
            <a:pPr marL="158750" indent="0" algn="r" rtl="1">
              <a:buNone/>
            </a:pPr>
            <a:r>
              <a:rPr lang="he-IL" dirty="0"/>
              <a:t>אם משתמש לא עבר את שלב ההתחברות בהתחלה הוא נשאר בו (עד שהוא מכניס שם משתמש וסיסמה נכונים, או שהוא נרשם לשרת).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70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פרוטוקול השיחה מתאר את האופן שבו הודעות עוברות בין השרת ללקוח.</a:t>
            </a:r>
          </a:p>
          <a:p>
            <a:pPr marL="158750" indent="0" algn="r" rtl="1">
              <a:buNone/>
            </a:pPr>
            <a:r>
              <a:rPr lang="he-IL" dirty="0"/>
              <a:t>ההודעות בטריוויה יעברו כרצף של בתים, ושני הצדדים צריכים לדעת איך לקרוא את הרצף הזה ולחלץ ממנו את המידע החשוב.</a:t>
            </a:r>
          </a:p>
          <a:p>
            <a:pPr marL="158750" indent="0" algn="r" rtl="1">
              <a:buNone/>
            </a:pPr>
            <a:r>
              <a:rPr lang="he-IL" dirty="0"/>
              <a:t>בדוגמה (לא קשורה לטריוויה):</a:t>
            </a:r>
          </a:p>
          <a:p>
            <a:pPr marL="158750" indent="0" algn="r" rtl="1">
              <a:buNone/>
            </a:pPr>
            <a:r>
              <a:rPr lang="he-IL" dirty="0"/>
              <a:t>נניח שהשרת או הלקוח קיבלו רצף של 8 בתים כמו שמתואר בשקופית.</a:t>
            </a:r>
          </a:p>
          <a:p>
            <a:pPr marL="158750" indent="0" algn="r" rtl="1">
              <a:buNone/>
            </a:pPr>
            <a:r>
              <a:rPr lang="he-IL" dirty="0"/>
              <a:t>הם יקראו בית אחד כדי להבין מה קוד ההודעה.</a:t>
            </a:r>
          </a:p>
          <a:p>
            <a:pPr marL="158750" indent="0" algn="r" rtl="1">
              <a:buNone/>
            </a:pPr>
            <a:r>
              <a:rPr lang="he-IL" dirty="0"/>
              <a:t>אח"כ יקראו 2 בתים כדי להבין מה המס' המזהה של המשתמש ששלח את ההודעה.</a:t>
            </a:r>
          </a:p>
          <a:p>
            <a:pPr marL="158750" indent="0" algn="r" rtl="1">
              <a:buNone/>
            </a:pPr>
            <a:r>
              <a:rPr lang="he-IL" dirty="0"/>
              <a:t>אח"כ יקראו 2 בתים נוספים בשביל התאריך שההודעה נשלחה.</a:t>
            </a:r>
          </a:p>
          <a:p>
            <a:pPr marL="158750" indent="0" algn="r" rtl="1">
              <a:buNone/>
            </a:pPr>
            <a:r>
              <a:rPr lang="he-IL" dirty="0"/>
              <a:t>לבסוף יקראו 3 בתים בשביל תוכן ההודעה עצמה.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44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aseline="0" dirty="0"/>
              <a:t>יש כאן תיאור של איך נראית הודעה בפרוטוקול מסוים (סתם פרוטוקול דמיוני לצורך הדוגמא).</a:t>
            </a:r>
          </a:p>
          <a:p>
            <a:pPr marL="158750" indent="0" algn="r" rtl="1">
              <a:buNone/>
            </a:pPr>
            <a:r>
              <a:rPr lang="he-IL" baseline="0" dirty="0"/>
              <a:t>יש פה חלוקה לשדות שונים ולכל אחד יש אורך מדויק. אי אפשר לחרוג, או להאריך או להקטין שדות. כל שדה חייב לתפוס בדיוק את כמות הבתים שמוגדרת בפרוטוקול.</a:t>
            </a:r>
          </a:p>
          <a:p>
            <a:pPr marL="158750" indent="0" algn="r" rtl="1">
              <a:buNone/>
            </a:pPr>
            <a:r>
              <a:rPr lang="he-IL" baseline="0" dirty="0"/>
              <a:t>וכל הודעה בפרוטוקול הדמיוני הזה תמיד תהיה 8 בתים. לא פחות ולא יותר.</a:t>
            </a: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6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b="1" dirty="0"/>
              <a:t>[שקף</a:t>
            </a:r>
            <a:r>
              <a:rPr lang="he-IL" sz="1100" b="1" baseline="0" dirty="0"/>
              <a:t> חשוב] </a:t>
            </a:r>
            <a:r>
              <a:rPr lang="he-IL" sz="1100" b="1" dirty="0"/>
              <a:t>איך נוכל להוציא מזה מידע?</a:t>
            </a: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כדאי לתת כמה דקות לחשוב לפני שמציגים את </a:t>
            </a:r>
            <a:r>
              <a:rPr lang="he-IL" dirty="0" err="1"/>
              <a:t>ההנפשות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7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dirty="0"/>
              <a:t>כמו מילון ב-</a:t>
            </a:r>
            <a:r>
              <a:rPr lang="en-US" b="0" dirty="0"/>
              <a:t>Python</a:t>
            </a:r>
            <a:endParaRPr lang="he-IL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dirty="0"/>
              <a:t>כל רשומה זה </a:t>
            </a:r>
            <a:r>
              <a:rPr lang="en-US" b="0" dirty="0" err="1"/>
              <a:t>key:value</a:t>
            </a:r>
            <a:endParaRPr lang="he-IL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dirty="0"/>
              <a:t>בין הרשומות מפריד פסיק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dirty="0"/>
              <a:t>כל הרשומות נכתבות בתוך סוגריים מסולסלים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1803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u="sng" baseline="0" dirty="0"/>
              <a:t>ספריית </a:t>
            </a:r>
            <a:r>
              <a:rPr lang="en-US" b="1" u="sng" baseline="0" dirty="0" err="1"/>
              <a:t>Json</a:t>
            </a:r>
            <a:r>
              <a:rPr lang="he-IL" b="1" u="sng" baseline="0" dirty="0"/>
              <a:t> מומלצת בצד שרת:</a:t>
            </a:r>
            <a:br>
              <a:rPr lang="en-US" b="1" u="sng" baseline="0" dirty="0"/>
            </a:br>
            <a:r>
              <a:rPr lang="en-US" b="0" u="none" baseline="0" dirty="0"/>
              <a:t>JSON for Modern C++</a:t>
            </a:r>
            <a:r>
              <a:rPr lang="he-IL" sz="11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https://github.com/nlohmann/json#examples</a:t>
            </a:r>
            <a:endParaRPr lang="he-IL" sz="11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אחרי שעברתם/ן</a:t>
            </a:r>
            <a:r>
              <a:rPr lang="he-IL" sz="11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1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על הרוב ודאו שאתם מבינים במיוחד את החלק של: </a:t>
            </a:r>
            <a:r>
              <a:rPr lang="en-US" sz="11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Arbitrary types conversions</a:t>
            </a:r>
            <a:endParaRPr lang="he-IL" sz="11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1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baseline="0" dirty="0" err="1"/>
              <a:t>Json</a:t>
            </a:r>
            <a:r>
              <a:rPr lang="he-IL" b="1" u="sng" baseline="0" dirty="0"/>
              <a:t> מומלץ בצד לקוח (רלבנטי רק לעוד כמה שבועות...):</a:t>
            </a:r>
            <a:br>
              <a:rPr lang="en-US" b="1" u="sng" baseline="0" dirty="0"/>
            </a:br>
            <a:r>
              <a:rPr lang="en-US" sz="11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https://docs.microsoft.com/en-us/dotnet/framework/wcf/feature-details/how-to-serialize-and-deserialize-json-data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baseline="0" dirty="0"/>
          </a:p>
        </p:txBody>
      </p:sp>
    </p:spTree>
    <p:extLst>
      <p:ext uri="{BB962C8B-B14F-4D97-AF65-F5344CB8AC3E}">
        <p14:creationId xmlns:p14="http://schemas.microsoft.com/office/powerpoint/2010/main" val="17521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b="1" dirty="0"/>
              <a:t>[שקף</a:t>
            </a:r>
            <a:r>
              <a:rPr lang="he-IL" sz="1100" b="1" baseline="0" dirty="0"/>
              <a:t> חשוב]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100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b="0" dirty="0"/>
              <a:t>נשים לב: </a:t>
            </a:r>
            <a:br>
              <a:rPr lang="en-US" sz="1100" b="0" dirty="0"/>
            </a:br>
            <a:r>
              <a:rPr lang="he-IL" sz="1100" b="0" dirty="0"/>
              <a:t>לצורך הפשטות, בשקופית הבקשה שנשלחת מהלקוח לשרת (ה-</a:t>
            </a:r>
            <a:r>
              <a:rPr lang="en-US" sz="1100" b="0" dirty="0"/>
              <a:t>JSON</a:t>
            </a:r>
            <a:r>
              <a:rPr lang="he-IL" sz="1100" b="0" dirty="0"/>
              <a:t>) מתורגמת ל-5 בתים בלבד (מודגשים בירוק) וזה לא מה שיקרה במציאות.</a:t>
            </a:r>
            <a:br>
              <a:rPr lang="en-US" sz="1100" b="0" dirty="0"/>
            </a:br>
            <a:r>
              <a:rPr lang="he-IL" sz="1100" b="0" dirty="0"/>
              <a:t>במציאות כל תו זה בית אחד אז נקבל הודעה באורך 80+ בתים. (כל תו זה בית, צריך לספור גם את הרווחים וגם את הסוגריים המסולסלים, גם פסיקים וכל דבר שנרצה להעביר לצד השני).</a:t>
            </a:r>
            <a:br>
              <a:rPr lang="en-US" sz="1100" b="0" dirty="0"/>
            </a:br>
            <a:r>
              <a:rPr lang="he-IL" sz="1100" b="0" dirty="0"/>
              <a:t>דוגמה להודעה (לא שלמה): { ... </a:t>
            </a:r>
            <a:r>
              <a:rPr lang="en-US" sz="1100" b="0" dirty="0"/>
              <a:t>{/”username/”:/”</a:t>
            </a:r>
            <a:r>
              <a:rPr lang="en-US" sz="1100" b="0" dirty="0" err="1"/>
              <a:t>Kaalmi</a:t>
            </a:r>
            <a:r>
              <a:rPr lang="en-US" sz="1100" b="0" dirty="0"/>
              <a:t> </a:t>
            </a:r>
            <a:r>
              <a:rPr lang="en-US" sz="1100" b="0" dirty="0" err="1"/>
              <a:t>Maibi</a:t>
            </a:r>
            <a:r>
              <a:rPr lang="en-US" sz="1100" b="0" dirty="0"/>
              <a:t>”, /”password/”:/”Loading……”,</a:t>
            </a:r>
            <a:endParaRPr lang="he-IL" sz="1100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100" b="1" dirty="0"/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1100" b="1" dirty="0"/>
              <a:t>חשוב לוודא</a:t>
            </a:r>
            <a:r>
              <a:rPr lang="he-IL" sz="1100" b="1" baseline="0" dirty="0"/>
              <a:t> שכולם הבינו את תהליך הבניה של בקשה.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1100" b="1" baseline="0" dirty="0" err="1"/>
              <a:t>הפרטוקול</a:t>
            </a:r>
            <a:r>
              <a:rPr lang="he-IL" sz="1100" b="1" baseline="0" dirty="0"/>
              <a:t> זהה גם בצד שרת וגם בצד לקוח.</a:t>
            </a: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94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629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יש באמת בחור שנקרא </a:t>
            </a:r>
            <a:r>
              <a:rPr lang="en-US" dirty="0" err="1"/>
              <a:t>Kaalmi</a:t>
            </a:r>
            <a:r>
              <a:rPr lang="en-US" dirty="0"/>
              <a:t> </a:t>
            </a:r>
            <a:r>
              <a:rPr lang="en-US" dirty="0" err="1"/>
              <a:t>Maibi</a:t>
            </a:r>
            <a:r>
              <a:rPr lang="he-IL" dirty="0"/>
              <a:t>, כנראה שהוא קיבל הרבה הטרדות בשנת 2017 שיצא השיר </a:t>
            </a:r>
            <a:r>
              <a:rPr lang="en-US" dirty="0"/>
              <a:t>Call me maybe</a:t>
            </a:r>
            <a:r>
              <a:rPr lang="he-IL" dirty="0"/>
              <a:t>...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בגרסה 1 המטרה להגיע למצב שאפשר לרשום משתמש חדש או לחבר משתמש קיים </a:t>
            </a:r>
            <a:r>
              <a:rPr lang="he-IL" dirty="0" err="1"/>
              <a:t>לתכנית</a:t>
            </a:r>
            <a:r>
              <a:rPr lang="he-IL" dirty="0"/>
              <a:t> שלנו.</a:t>
            </a:r>
          </a:p>
        </p:txBody>
      </p:sp>
    </p:spTree>
    <p:extLst>
      <p:ext uri="{BB962C8B-B14F-4D97-AF65-F5344CB8AC3E}">
        <p14:creationId xmlns:p14="http://schemas.microsoft.com/office/powerpoint/2010/main" val="3126671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34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61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בגלריה מוחזקים אלבומים שאותם אפשר לנהל באמצעות התפריט.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70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בגלריה מוחזקים אלבומים שאותם אפשר לנהל באמצעות התפריט.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01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u="sng" baseline="0" dirty="0"/>
              <a:t>דגשים:</a:t>
            </a:r>
          </a:p>
          <a:p>
            <a:pPr marL="457200" indent="-298450" algn="r" rtl="1"/>
            <a:r>
              <a:rPr lang="he-IL" b="0" u="none" baseline="0" dirty="0"/>
              <a:t>חדי העין יבחינו שאין לנו לכל אורך ה </a:t>
            </a:r>
            <a:r>
              <a:rPr lang="en-US" b="0" u="none" baseline="0" dirty="0"/>
              <a:t>design</a:t>
            </a:r>
            <a:r>
              <a:rPr lang="he-IL" b="0" u="none" baseline="0" dirty="0"/>
              <a:t> התייחסות ל </a:t>
            </a:r>
            <a:r>
              <a:rPr lang="en-US" b="0" u="none" baseline="0" dirty="0"/>
              <a:t>Code</a:t>
            </a:r>
            <a:r>
              <a:rPr lang="he-IL" b="0" u="none" baseline="0" dirty="0"/>
              <a:t> עבור שני הצדדים (שרת והלקוח), אנחנו מאפשרים לנהל פה יד חופשית, כל עוד מקפידים על צימוד בין </a:t>
            </a:r>
            <a:r>
              <a:rPr lang="en-US" b="0" u="none" baseline="0" dirty="0"/>
              <a:t>Request</a:t>
            </a:r>
            <a:r>
              <a:rPr lang="he-IL" b="0" u="none" baseline="0" dirty="0"/>
              <a:t> ל </a:t>
            </a:r>
            <a:r>
              <a:rPr lang="en-US" b="0" u="none" baseline="0" dirty="0"/>
              <a:t>Response</a:t>
            </a:r>
            <a:endParaRPr lang="he-IL" b="0" u="none" baseline="0" dirty="0"/>
          </a:p>
          <a:p>
            <a:pPr marL="457200" indent="-298450" algn="r" rtl="1"/>
            <a:r>
              <a:rPr lang="he-IL" b="0" u="none" baseline="0" dirty="0"/>
              <a:t>חשוב לתמוך במקרה קצה ולוודא שאם נזרק </a:t>
            </a:r>
            <a:r>
              <a:rPr lang="en-US" b="0" u="none" baseline="0" dirty="0"/>
              <a:t>Exception</a:t>
            </a:r>
            <a:r>
              <a:rPr lang="he-IL" b="0" u="none" baseline="0" dirty="0"/>
              <a:t> מטפלים בצורה טובה</a:t>
            </a:r>
          </a:p>
          <a:p>
            <a:pPr marL="457200" indent="-298450" algn="r" rtl="1"/>
            <a:r>
              <a:rPr lang="he-IL" b="0" u="none" baseline="0" dirty="0"/>
              <a:t>במידה ורוצים לשמור את ה </a:t>
            </a:r>
            <a:r>
              <a:rPr lang="en-US" b="0" u="none" baseline="0" dirty="0"/>
              <a:t>client</a:t>
            </a:r>
            <a:r>
              <a:rPr lang="he-IL" b="0" u="none" baseline="0" dirty="0"/>
              <a:t>-ים בצורה שונה מ </a:t>
            </a:r>
            <a:r>
              <a:rPr lang="en-US" b="0" u="none" baseline="0" dirty="0"/>
              <a:t>socket</a:t>
            </a:r>
            <a:r>
              <a:rPr lang="he-IL" b="0" u="none" baseline="0" dirty="0"/>
              <a:t>, לוודא שיודעים לעשות את הצימוד נכון בין מזהה </a:t>
            </a:r>
            <a:r>
              <a:rPr lang="he-IL" b="0" u="none" baseline="0" dirty="0" err="1"/>
              <a:t>יוזר</a:t>
            </a:r>
            <a:r>
              <a:rPr lang="he-IL" b="0" u="none" baseline="0" dirty="0"/>
              <a:t> ל</a:t>
            </a:r>
            <a:r>
              <a:rPr lang="en-US" sz="1100" dirty="0" err="1"/>
              <a:t>IRequestHandler</a:t>
            </a:r>
            <a:endParaRPr lang="he-IL" sz="1100" dirty="0"/>
          </a:p>
          <a:p>
            <a:pPr marL="457200" indent="-298450" algn="r" rtl="1"/>
            <a:r>
              <a:rPr lang="he-IL" sz="1100" b="0" u="none" baseline="0" dirty="0"/>
              <a:t>ב </a:t>
            </a:r>
            <a:r>
              <a:rPr lang="en-US" sz="1100" b="0" u="none" baseline="0" dirty="0"/>
              <a:t>design</a:t>
            </a:r>
            <a:r>
              <a:rPr lang="he-IL" sz="1100" b="0" u="none" baseline="0" dirty="0"/>
              <a:t> הנוכחי תמכנו ב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ErrorResponse</a:t>
            </a:r>
            <a:r>
              <a:rPr lang="he-IL" sz="11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גנרי יחידי </a:t>
            </a:r>
            <a:r>
              <a:rPr lang="he-IL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עבור כל המקרים של חוסר יכולת לטפל בבקשה ב 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he-IL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1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שהיוזר</a:t>
            </a:r>
            <a:r>
              <a:rPr lang="he-IL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נמצא בו,</a:t>
            </a:r>
            <a:br>
              <a:rPr 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במידה ורוצים להרחיב לשגיאות נוספות, מעולה!! לוודא רק שלא שורפים על זה הרבה זמן.</a:t>
            </a:r>
          </a:p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3498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u="sng" baseline="0" dirty="0"/>
              <a:t>דגשים:</a:t>
            </a:r>
            <a:endParaRPr lang="en-US" b="1" u="sng" baseline="0" dirty="0"/>
          </a:p>
          <a:p>
            <a:pPr marL="158750" indent="0" algn="r" rtl="1">
              <a:buNone/>
            </a:pPr>
            <a:r>
              <a:rPr lang="he-IL" b="0" u="none" baseline="0" dirty="0"/>
              <a:t>להדגיש שוב: </a:t>
            </a:r>
            <a:r>
              <a:rPr lang="he-IL" b="0" u="none" baseline="0" dirty="0" err="1"/>
              <a:t>מכיון</a:t>
            </a:r>
            <a:r>
              <a:rPr lang="he-IL" b="0" u="none" baseline="0" dirty="0"/>
              <a:t> שאין התייחסות ל </a:t>
            </a:r>
            <a:r>
              <a:rPr lang="en-US" b="0" u="none" baseline="0" dirty="0"/>
              <a:t>Code</a:t>
            </a:r>
            <a:r>
              <a:rPr lang="he-IL" b="0" u="none" baseline="0" dirty="0"/>
              <a:t> עבור שני הצדדים (שרת והלקוח), אנחנו מאפשרים לנהל פה יד חופשית, כל עוד מקפידים על צימוד בין </a:t>
            </a:r>
            <a:r>
              <a:rPr lang="en-US" b="0" u="none" baseline="0" dirty="0"/>
              <a:t>Request</a:t>
            </a:r>
            <a:r>
              <a:rPr lang="he-IL" b="0" u="none" baseline="0" dirty="0"/>
              <a:t> ל </a:t>
            </a:r>
            <a:r>
              <a:rPr lang="en-US" b="0" u="none" baseline="0" dirty="0"/>
              <a:t>Response</a:t>
            </a:r>
            <a:endParaRPr lang="he-IL" b="0" u="none" baseline="0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b="0" baseline="0" dirty="0"/>
          </a:p>
        </p:txBody>
      </p:sp>
    </p:spTree>
    <p:extLst>
      <p:ext uri="{BB962C8B-B14F-4D97-AF65-F5344CB8AC3E}">
        <p14:creationId xmlns:p14="http://schemas.microsoft.com/office/powerpoint/2010/main" val="2922688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u="sng" baseline="0" dirty="0"/>
              <a:t>דגשים: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baseline="0" dirty="0"/>
              <a:t>חדי העין יבחינו שיש פחות </a:t>
            </a:r>
            <a:r>
              <a:rPr lang="en-US" b="0" baseline="0" dirty="0"/>
              <a:t>struct</a:t>
            </a:r>
            <a:r>
              <a:rPr lang="he-IL" b="0" baseline="0" dirty="0"/>
              <a:t>-ים</a:t>
            </a:r>
            <a:r>
              <a:rPr lang="en-US" b="0" baseline="0" dirty="0"/>
              <a:t> </a:t>
            </a:r>
            <a:r>
              <a:rPr lang="he-IL" b="0" baseline="0" dirty="0"/>
              <a:t> של </a:t>
            </a:r>
            <a:r>
              <a:rPr lang="en-US" b="0" baseline="0" dirty="0"/>
              <a:t>Request</a:t>
            </a:r>
            <a:r>
              <a:rPr lang="he-IL" b="0" baseline="0" dirty="0"/>
              <a:t> מכל סוגי ה</a:t>
            </a:r>
            <a:r>
              <a:rPr lang="en-US" b="0" baseline="0" dirty="0"/>
              <a:t>codes</a:t>
            </a:r>
            <a:r>
              <a:rPr lang="he-IL" b="0" baseline="0" dirty="0"/>
              <a:t> שהשרת יכול לקבל </a:t>
            </a:r>
            <a:r>
              <a:rPr lang="he-IL" b="0" baseline="0" dirty="0">
                <a:sym typeface="Wingdings" panose="05000000000000000000" pitchFamily="2" charset="2"/>
              </a:rPr>
              <a:t>:/ , </a:t>
            </a:r>
            <a:r>
              <a:rPr lang="he-IL" b="0" baseline="0" dirty="0"/>
              <a:t>הסיבה היא:</a:t>
            </a:r>
            <a:br>
              <a:rPr lang="en-US" b="0" baseline="0" dirty="0"/>
            </a:br>
            <a:r>
              <a:rPr lang="he-IL" b="1" baseline="0" dirty="0"/>
              <a:t>שאין באמת צורך!! שאר הבקשות לא דורשות בכלל </a:t>
            </a:r>
            <a:r>
              <a:rPr lang="en-US" b="1" baseline="0" dirty="0"/>
              <a:t>data</a:t>
            </a:r>
            <a:r>
              <a:rPr lang="he-IL" b="1" baseline="0" dirty="0"/>
              <a:t> </a:t>
            </a:r>
            <a:r>
              <a:rPr lang="he-IL" b="0" baseline="0" dirty="0"/>
              <a:t>ולכן כשה </a:t>
            </a:r>
            <a:r>
              <a:rPr lang="en-US" dirty="0"/>
              <a:t>Communicator</a:t>
            </a:r>
            <a:r>
              <a:rPr lang="he-IL" baseline="0" dirty="0"/>
              <a:t> יקרא את הקוד ולאחר מכן את ה</a:t>
            </a:r>
            <a:r>
              <a:rPr lang="en-US" baseline="0" dirty="0"/>
              <a:t>data length </a:t>
            </a:r>
            <a:r>
              <a:rPr lang="he-IL" baseline="0" dirty="0"/>
              <a:t> הוא יקבל אפס ויבין שאין צורך </a:t>
            </a:r>
            <a:r>
              <a:rPr lang="he-IL" baseline="0" dirty="0" err="1"/>
              <a:t>לסרלז</a:t>
            </a:r>
            <a:r>
              <a:rPr lang="he-IL" baseline="0" dirty="0"/>
              <a:t>.</a:t>
            </a:r>
            <a:br>
              <a:rPr lang="en-US" baseline="0" dirty="0"/>
            </a:br>
            <a:endParaRPr lang="he-IL" baseline="0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baseline="0" dirty="0"/>
              <a:t>במידה ומישהו החליט להוסיף </a:t>
            </a:r>
            <a:r>
              <a:rPr lang="en-US" b="0" baseline="0" dirty="0"/>
              <a:t>Request</a:t>
            </a:r>
            <a:r>
              <a:rPr lang="he-IL" b="0" baseline="0" dirty="0"/>
              <a:t> משלו שאמור להכיל </a:t>
            </a:r>
            <a:r>
              <a:rPr lang="en-US" b="0" baseline="0" dirty="0"/>
              <a:t>data</a:t>
            </a:r>
            <a:r>
              <a:rPr lang="he-IL" b="0" baseline="0" dirty="0"/>
              <a:t>, הוא נדרש להוסיף פונקציה מתאימה ב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JsonResponsePacketDeserializer</a:t>
            </a:r>
            <a:endParaRPr lang="he-IL" b="0" baseline="0" dirty="0"/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96603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8345f26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8345f26c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u="sng" baseline="0" dirty="0"/>
              <a:t>דגשים: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baseline="0" dirty="0"/>
              <a:t>במידה מישהו החליט להוסיף </a:t>
            </a:r>
            <a:r>
              <a:rPr lang="en-US" b="0" baseline="0" dirty="0"/>
              <a:t>Response</a:t>
            </a:r>
            <a:r>
              <a:rPr lang="he-IL" b="0" baseline="0" dirty="0"/>
              <a:t> משלו שאמור להכיל </a:t>
            </a:r>
            <a:r>
              <a:rPr lang="en-US" b="0" baseline="0" dirty="0"/>
              <a:t>data</a:t>
            </a:r>
            <a:r>
              <a:rPr lang="he-IL" b="0" baseline="0" dirty="0"/>
              <a:t>, הוא נדרש להעמיס פונקציה מתאימה ב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JsonResponsePacketSerializer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65599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u="sng" baseline="0" dirty="0"/>
              <a:t>דגשים: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baseline="0" dirty="0"/>
              <a:t>יש </a:t>
            </a:r>
            <a:r>
              <a:rPr lang="en-US" b="0" baseline="0" dirty="0"/>
              <a:t>tab</a:t>
            </a:r>
            <a:r>
              <a:rPr lang="he-IL" b="0" baseline="0" dirty="0"/>
              <a:t> במסמך </a:t>
            </a:r>
            <a:r>
              <a:rPr lang="en-US" b="0" baseline="0" dirty="0"/>
              <a:t>design</a:t>
            </a:r>
            <a:r>
              <a:rPr lang="he-IL" b="0" baseline="0" dirty="0"/>
              <a:t>  שמכיל טבלאות עבור מחלקות הבסיס – תרגישו חופשי להרחיב ולהוסיף טבלאות נוספות שיעזרו לכם למימוש. (במידה ואתם לא זוכרים רעננו את החומר...)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baseline="0" dirty="0"/>
              <a:t>חובה לממש ב </a:t>
            </a:r>
            <a:r>
              <a:rPr lang="en-US" b="0" baseline="0" dirty="0" err="1"/>
              <a:t>sqlite</a:t>
            </a:r>
            <a:r>
              <a:rPr lang="he-IL" b="0" baseline="0" dirty="0"/>
              <a:t>, אבל ניתן להוסיף סוג חדש של </a:t>
            </a:r>
            <a:r>
              <a:rPr lang="en-US" b="0" baseline="0" dirty="0"/>
              <a:t>DB</a:t>
            </a:r>
            <a:r>
              <a:rPr lang="he-IL" b="0" baseline="0" dirty="0"/>
              <a:t> שנקרא </a:t>
            </a:r>
            <a:r>
              <a:rPr lang="en-US" b="0" baseline="0" dirty="0"/>
              <a:t>Mongo</a:t>
            </a:r>
            <a:r>
              <a:rPr lang="he-IL" b="0" baseline="0" dirty="0"/>
              <a:t>, זה בונוס מאתגר במיוחד </a:t>
            </a:r>
            <a:r>
              <a:rPr lang="he-IL" b="0" baseline="0" dirty="0">
                <a:sym typeface="Wingdings" panose="05000000000000000000" pitchFamily="2" charset="2"/>
              </a:rPr>
              <a:t></a:t>
            </a:r>
            <a:endParaRPr lang="he-IL" b="0" baseline="0" dirty="0"/>
          </a:p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47718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u="sng" baseline="0" dirty="0"/>
              <a:t>דגשים:</a:t>
            </a:r>
            <a:endParaRPr lang="en-US" b="1" u="sng" baseline="0" dirty="0"/>
          </a:p>
          <a:p>
            <a:pPr marL="457200" indent="-298450" algn="r" rtl="1"/>
            <a:r>
              <a:rPr lang="he-IL" b="0" baseline="0" dirty="0"/>
              <a:t>אמור להיות מופע יחידי בכל השרת של מחלקה זאת. (יצור האובייקט יתבצע במחלקה </a:t>
            </a:r>
            <a:r>
              <a:rPr lang="en-US" b="0" baseline="0" dirty="0"/>
              <a:t>server</a:t>
            </a:r>
            <a:r>
              <a:rPr lang="he-IL" b="0" baseline="0" dirty="0"/>
              <a:t>).</a:t>
            </a:r>
            <a:endParaRPr lang="en-US" b="0" baseline="0" dirty="0"/>
          </a:p>
          <a:p>
            <a:pPr marL="457200" indent="-298450" algn="r" rtl="1"/>
            <a:r>
              <a:rPr lang="he-IL" b="0" baseline="0" dirty="0"/>
              <a:t>מחזיק הפניות/מצביעים לכל ה-</a:t>
            </a:r>
            <a:r>
              <a:rPr lang="en-US" b="0" baseline="0" dirty="0"/>
              <a:t>managers</a:t>
            </a:r>
            <a:r>
              <a:rPr lang="he-IL" b="0" baseline="0" dirty="0"/>
              <a:t> וה-</a:t>
            </a:r>
            <a:r>
              <a:rPr lang="en-US" b="0" baseline="0" dirty="0"/>
              <a:t>DB</a:t>
            </a:r>
            <a:r>
              <a:rPr lang="he-IL" b="0" baseline="0" dirty="0"/>
              <a:t>.</a:t>
            </a:r>
          </a:p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3469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u="sng" baseline="0" dirty="0"/>
              <a:t>דגשים:</a:t>
            </a:r>
            <a:endParaRPr lang="en-US" b="1" u="sng" baseline="0" dirty="0"/>
          </a:p>
          <a:p>
            <a:pPr marL="457200" indent="-298450" algn="r" rtl="1"/>
            <a:r>
              <a:rPr lang="he-IL" sz="1100" dirty="0"/>
              <a:t>ה </a:t>
            </a:r>
            <a:r>
              <a:rPr lang="en-US" sz="1100" dirty="0" err="1"/>
              <a:t>RequestResult</a:t>
            </a:r>
            <a:r>
              <a:rPr lang="he-IL" sz="1100" dirty="0"/>
              <a:t> שנוצר יוחזר ל </a:t>
            </a:r>
            <a:r>
              <a:rPr lang="en-US" dirty="0"/>
              <a:t>Communicator</a:t>
            </a:r>
            <a:r>
              <a:rPr lang="he-IL" baseline="0" dirty="0"/>
              <a:t> כפי שראינו בשקפים הקדומים.</a:t>
            </a:r>
            <a:endParaRPr lang="en-US" baseline="0" dirty="0"/>
          </a:p>
          <a:p>
            <a:pPr marL="457200" indent="-298450" algn="r" rtl="1"/>
            <a:r>
              <a:rPr lang="he-IL" sz="1100" dirty="0"/>
              <a:t>ה - </a:t>
            </a:r>
            <a:r>
              <a:rPr lang="en-US" sz="1100" dirty="0" err="1"/>
              <a:t>IRequestHandler</a:t>
            </a:r>
            <a:r>
              <a:rPr lang="he-IL" sz="1100" dirty="0"/>
              <a:t> החדש </a:t>
            </a:r>
            <a:r>
              <a:rPr lang="he-IL" sz="1100" dirty="0" err="1"/>
              <a:t>יווצר</a:t>
            </a:r>
            <a:r>
              <a:rPr lang="he-IL" sz="1100" dirty="0"/>
              <a:t> בעזרת ה </a:t>
            </a:r>
            <a:r>
              <a:rPr lang="en-US" sz="1100" dirty="0" err="1"/>
              <a:t>RequestHandlerFactory</a:t>
            </a:r>
            <a:r>
              <a:rPr lang="he-IL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05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u="sng" baseline="0" dirty="0"/>
              <a:t>דגשים: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baseline="0" dirty="0"/>
              <a:t>יש </a:t>
            </a:r>
            <a:r>
              <a:rPr lang="en-US" b="0" baseline="0" dirty="0"/>
              <a:t>tab</a:t>
            </a:r>
            <a:r>
              <a:rPr lang="he-IL" b="0" baseline="0" dirty="0"/>
              <a:t> במסמך </a:t>
            </a:r>
            <a:r>
              <a:rPr lang="en-US" b="0" baseline="0" dirty="0"/>
              <a:t>design</a:t>
            </a:r>
            <a:r>
              <a:rPr lang="he-IL" b="0" baseline="0" dirty="0"/>
              <a:t>  שמכיל טבלאות עבור מחלקות הבסיס – תרגישו חופשי להרחיב ולהוסיף טבלאות נוספות שיעזרו לכם למימוש. (במידה ואתם לא זוכרים רעננו את החומר...)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baseline="0" dirty="0"/>
              <a:t>חובה לממש ב </a:t>
            </a:r>
            <a:r>
              <a:rPr lang="en-US" b="0" baseline="0" dirty="0" err="1"/>
              <a:t>sqlite</a:t>
            </a:r>
            <a:r>
              <a:rPr lang="he-IL" b="0" baseline="0" dirty="0"/>
              <a:t>, אבל ניתן להוסיף סוג חדש של </a:t>
            </a:r>
            <a:r>
              <a:rPr lang="en-US" b="0" baseline="0" dirty="0"/>
              <a:t>DB</a:t>
            </a:r>
            <a:r>
              <a:rPr lang="he-IL" b="0" baseline="0" dirty="0"/>
              <a:t> שנקרא </a:t>
            </a:r>
            <a:r>
              <a:rPr lang="en-US" b="0" baseline="0" dirty="0"/>
              <a:t>Mongo</a:t>
            </a:r>
            <a:r>
              <a:rPr lang="he-IL" b="0" baseline="0" dirty="0"/>
              <a:t>, זה בונוס מאתגר במיוחד </a:t>
            </a:r>
            <a:r>
              <a:rPr lang="he-IL" b="0" baseline="0" dirty="0">
                <a:sym typeface="Wingdings" panose="05000000000000000000" pitchFamily="2" charset="2"/>
              </a:rPr>
              <a:t></a:t>
            </a:r>
            <a:endParaRPr lang="he-IL" b="0" baseline="0" dirty="0"/>
          </a:p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5841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זה הזמן להיכנס ל-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UML</a:t>
            </a: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ולראות את הגרסאות הראשונות (הגרסאות נמצאות בלשוניות בתחתית העמוד)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8750" indent="0" algn="r" rtl="1">
              <a:buNone/>
            </a:pP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מומלץ להתחיל בתרשים הזרימה שמתאר את תהליך חיבור המשתמשים.</a:t>
            </a:r>
          </a:p>
          <a:p>
            <a:pPr marL="158750" indent="0" algn="r" rtl="1">
              <a:buNone/>
            </a:pP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8750" indent="0" algn="r" rtl="1">
              <a:buNone/>
            </a:pPr>
            <a:r>
              <a:rPr lang="he-IL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קישור לתיקיית התוכן שבה נמצא ה-</a:t>
            </a:r>
            <a:r>
              <a:rPr lang="en-US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UML</a:t>
            </a:r>
            <a:r>
              <a:rPr lang="he-IL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המעודכן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8750" indent="0" algn="r" rtl="1">
              <a:buNone/>
            </a:pPr>
            <a:r>
              <a:rPr lang="he-IL" sz="11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https://drive.google.com/drive/u/1/folders/1Fq-Y6lMlkXrCovQTbV0PgAJ-lzkmTgV2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8750" indent="0" algn="r" rtl="1">
              <a:buNone/>
            </a:pP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את ה-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UML</a:t>
            </a: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אפשר לפתוח בשתי דרכים:</a:t>
            </a:r>
          </a:p>
          <a:p>
            <a:pPr marL="158750" indent="0" algn="r" rtl="1">
              <a:buNone/>
            </a:pPr>
            <a:endParaRPr lang="he-IL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8750" indent="0" algn="r" rtl="1">
              <a:buNone/>
            </a:pP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באמצעות האתר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draw.io</a:t>
            </a: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ע"י העלאת קובץ ה-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Existing Diagram</a:t>
            </a: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58750" indent="0" algn="r" rtl="1">
              <a:buNone/>
            </a:pP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ישירות מהדרייב באמצעות קליק ימני על קובץ ה-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"פתיחה באמצעות" -&gt; ולבחור באפליקציה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“diagrams.net”</a:t>
            </a: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b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(במידה והאופציה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diagrams.net</a:t>
            </a:r>
            <a:r>
              <a:rPr lang="he-IL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לא קיימת יש להוריד את האפליקציה באמצעות לחיצה על כפתור "חיבור אפליקציות נוספות")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8750" indent="0" algn="r" rtl="1">
              <a:buNone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32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אפשר לפתוח</a:t>
            </a:r>
            <a:r>
              <a:rPr lang="he-IL" baseline="0" dirty="0"/>
              <a:t> פה דיון קטנטן על</a:t>
            </a:r>
            <a:r>
              <a:rPr lang="he-IL" dirty="0"/>
              <a:t> עוד שאלות חשובות: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b="1" dirty="0"/>
              <a:t>מאיפה מתחילים?</a:t>
            </a:r>
          </a:p>
          <a:p>
            <a:pPr marL="158750" indent="0" algn="r" rtl="1">
              <a:buNone/>
            </a:pPr>
            <a:r>
              <a:rPr lang="he-IL" b="0" dirty="0"/>
              <a:t>יש מסמך עבודה בתיקייה שאליה מפנה ה-</a:t>
            </a:r>
            <a:r>
              <a:rPr lang="en-US" b="0" dirty="0"/>
              <a:t>NEO</a:t>
            </a:r>
            <a:endParaRPr lang="he-IL" b="0" dirty="0"/>
          </a:p>
          <a:p>
            <a:pPr marL="158750" indent="0" algn="r" rtl="1">
              <a:buNone/>
            </a:pPr>
            <a:endParaRPr lang="he-IL" b="0" dirty="0"/>
          </a:p>
          <a:p>
            <a:pPr marL="158750" indent="0" algn="r" rtl="1">
              <a:buNone/>
            </a:pPr>
            <a:r>
              <a:rPr lang="he-IL" b="1" dirty="0"/>
              <a:t>איך מחלקים את העבודה בין חברי הצוות?</a:t>
            </a:r>
          </a:p>
          <a:p>
            <a:pPr marL="158750" indent="0" algn="r" rtl="1">
              <a:buNone/>
            </a:pPr>
            <a:r>
              <a:rPr lang="he-IL" b="0" dirty="0"/>
              <a:t>בהתחלה עם המדריך/ה, בהמשך הפרויקט כבר נצבור ניסיון ונוכל לעשות את החלוקה בעצמנו.</a:t>
            </a:r>
          </a:p>
          <a:p>
            <a:pPr marL="158750" indent="0" algn="r" rtl="1">
              <a:buNone/>
            </a:pPr>
            <a:r>
              <a:rPr lang="he-IL" dirty="0"/>
              <a:t>איך</a:t>
            </a:r>
            <a:r>
              <a:rPr lang="he-IL" baseline="0" dirty="0"/>
              <a:t> מעריכים זמנים? – זה בעיקר ענין של </a:t>
            </a:r>
            <a:r>
              <a:rPr lang="he-IL" baseline="0" dirty="0" err="1"/>
              <a:t>נסיון</a:t>
            </a:r>
            <a:r>
              <a:rPr lang="he-IL" baseline="0" dirty="0"/>
              <a:t> פיתוח, והבנה של רמת הפיתוח של 2 בני הזוג.</a:t>
            </a:r>
            <a:br>
              <a:rPr lang="en-US" baseline="0" dirty="0"/>
            </a:br>
            <a:r>
              <a:rPr lang="he-IL" baseline="0" dirty="0"/>
              <a:t>ניתן יעדים ריאליים, ובהמשך כבר נדע לדייק.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b="1" dirty="0"/>
              <a:t>איך בודקים את המערכת הזו?</a:t>
            </a:r>
            <a:endParaRPr lang="he-IL" b="0" dirty="0"/>
          </a:p>
          <a:p>
            <a:pPr marL="158750" indent="0" algn="r" rtl="1">
              <a:buNone/>
            </a:pPr>
            <a:r>
              <a:rPr lang="he-IL" b="0" dirty="0"/>
              <a:t>בגרסה 1 נבנה לעצמנו סקריפט </a:t>
            </a:r>
            <a:r>
              <a:rPr lang="en-US" b="0" dirty="0"/>
              <a:t>Python</a:t>
            </a:r>
            <a:r>
              <a:rPr lang="he-IL" b="0" dirty="0"/>
              <a:t> שיעשה את זה, בהמשך יהיה לקוח עם </a:t>
            </a:r>
            <a:r>
              <a:rPr lang="en-US" b="0" dirty="0"/>
              <a:t>GUI</a:t>
            </a:r>
            <a:r>
              <a:rPr lang="he-IL" b="0" dirty="0"/>
              <a:t> שיפותח ב-#</a:t>
            </a:r>
            <a:r>
              <a:rPr lang="en-US" b="0" dirty="0"/>
              <a:t>C</a:t>
            </a:r>
            <a:r>
              <a:rPr lang="he-IL" b="0" dirty="0"/>
              <a:t>, נוכל לעשות את הבדיקות עליו.</a:t>
            </a:r>
            <a:endParaRPr lang="he-IL" b="1" dirty="0"/>
          </a:p>
          <a:p>
            <a:pPr marL="158750" indent="0" algn="r" rtl="1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29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אפשר לפתוח</a:t>
            </a:r>
            <a:r>
              <a:rPr lang="he-IL" baseline="0" dirty="0"/>
              <a:t> פה דיון קטנטן על</a:t>
            </a:r>
            <a:r>
              <a:rPr lang="he-IL" dirty="0"/>
              <a:t> עוד שאלות חשובות:</a:t>
            </a:r>
          </a:p>
          <a:p>
            <a:pPr marL="457200" indent="-298450" algn="r" rtl="1"/>
            <a:r>
              <a:rPr lang="he-IL" dirty="0"/>
              <a:t>איך</a:t>
            </a:r>
            <a:r>
              <a:rPr lang="he-IL" baseline="0" dirty="0"/>
              <a:t> מעריכים זמנים? – זה בעיקר ענין של </a:t>
            </a:r>
            <a:r>
              <a:rPr lang="he-IL" baseline="0" dirty="0" err="1"/>
              <a:t>נסיון</a:t>
            </a:r>
            <a:r>
              <a:rPr lang="he-IL" baseline="0" dirty="0"/>
              <a:t> פיתוח, והבנה של רמת הפיתוח של 2 בני הזוג.</a:t>
            </a:r>
          </a:p>
          <a:p>
            <a:pPr marL="457200" indent="-298450" algn="r" rtl="1"/>
            <a:r>
              <a:rPr lang="he-IL" baseline="0" dirty="0"/>
              <a:t>איך מחליטים מי מפתח שרת ומי את הלקוח? 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16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ה-</a:t>
            </a:r>
            <a:r>
              <a:rPr lang="en-US" dirty="0"/>
              <a:t>Code Review</a:t>
            </a:r>
            <a:r>
              <a:rPr lang="he-IL" dirty="0"/>
              <a:t> של סוף כל גרסה יתבצע על ידי המדריך</a:t>
            </a:r>
          </a:p>
          <a:p>
            <a:pPr algn="r" rtl="1"/>
            <a:r>
              <a:rPr lang="he-IL" dirty="0"/>
              <a:t>במהלך פיתוח הגרסאות יתבצע </a:t>
            </a:r>
            <a:r>
              <a:rPr lang="en-US" dirty="0"/>
              <a:t>CR</a:t>
            </a:r>
            <a:r>
              <a:rPr lang="he-IL" dirty="0"/>
              <a:t> של חברי הצוות בינם/ן לבין עצמם/ן.</a:t>
            </a:r>
          </a:p>
          <a:p>
            <a:pPr algn="r" rt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042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4c087247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4c087247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95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57e3bffc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57e3bffc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פרוטוקול זהו מושג שבו נתקלנו כמה פעמים, גם בשנה שעברה וגם השנה בסוף סמסטר א' (תרגיל 13).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בפרוטוקולי </a:t>
            </a:r>
            <a:r>
              <a:rPr lang="en-US" dirty="0"/>
              <a:t>Stateless</a:t>
            </a:r>
            <a:r>
              <a:rPr lang="he-IL" dirty="0"/>
              <a:t>, המידע שהשרת צריך כדי לטפל בבקשה של הלקוח נמצא בבקשה עצמה. </a:t>
            </a:r>
            <a:br>
              <a:rPr lang="en-US" dirty="0"/>
            </a:br>
            <a:r>
              <a:rPr lang="he-IL" dirty="0"/>
              <a:t>כלומר השרת לא צריך לשמור מידע על הלקוח כדי לשרת אותו, הוא מוציא מהבקשה את הנתונים הדרושים ומחזיר תגובה מתאימה.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לדוגמא: </a:t>
            </a:r>
            <a:r>
              <a:rPr lang="en-US" dirty="0"/>
              <a:t>HTTP GET</a:t>
            </a:r>
            <a:r>
              <a:rPr lang="he-IL" dirty="0"/>
              <a:t>, ובקשות שבהן כל המידע נמצא בשורת ה-</a:t>
            </a:r>
            <a:r>
              <a:rPr lang="en-US" dirty="0"/>
              <a:t>URL</a:t>
            </a:r>
            <a:r>
              <a:rPr lang="he-I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366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פרוטוקול מסוג </a:t>
            </a:r>
            <a:r>
              <a:rPr lang="en-US" dirty="0"/>
              <a:t>Stateful</a:t>
            </a:r>
            <a:r>
              <a:rPr lang="he-IL" dirty="0"/>
              <a:t> כבר מניח שלקוח נמצא במצב/שלב מסוים. ככה יכולה להיות שיחה יותר מורכבת.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בדוגמה כאן: כל לקוח מתחיל בבקשת </a:t>
            </a:r>
            <a:r>
              <a:rPr lang="en-US" dirty="0"/>
              <a:t>Hello</a:t>
            </a:r>
            <a:r>
              <a:rPr lang="he-IL" dirty="0"/>
              <a:t>, ורק אחר כך יכול לבקש </a:t>
            </a:r>
            <a:r>
              <a:rPr lang="en-US" dirty="0"/>
              <a:t>data</a:t>
            </a:r>
            <a:r>
              <a:rPr lang="he-IL" dirty="0"/>
              <a:t>. כלומר יש לשיחה שלבים, הלקוח מתחיל בשלב הזדהות ועובר לשלב בקשת מידע.</a:t>
            </a:r>
          </a:p>
        </p:txBody>
      </p:sp>
    </p:spTree>
    <p:extLst>
      <p:ext uri="{BB962C8B-B14F-4D97-AF65-F5344CB8AC3E}">
        <p14:creationId xmlns:p14="http://schemas.microsoft.com/office/powerpoint/2010/main" val="2388560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0" baseline="0" dirty="0"/>
              <a:t>אם כך כל לקוח צריך לעבור בין מצבים שונים כדי שהמוכר ידע מה לעשות </a:t>
            </a:r>
            <a:r>
              <a:rPr lang="he-IL" b="0" baseline="0" dirty="0" err="1"/>
              <a:t>איתו</a:t>
            </a:r>
            <a:r>
              <a:rPr lang="he-IL" b="0" baseline="0" dirty="0"/>
              <a:t>. כדי לעבור בין מצבים צריכות להתרחש פעולות מסוימות. מה שכתוב בין הריבועים אלו פעולות.</a:t>
            </a:r>
          </a:p>
          <a:p>
            <a:pPr marL="158750" indent="0" algn="r" rtl="1">
              <a:buNone/>
            </a:pPr>
            <a:endParaRPr lang="he-IL" b="0" baseline="0" dirty="0"/>
          </a:p>
          <a:p>
            <a:pPr marL="158750" indent="0" algn="r" rtl="1">
              <a:buNone/>
            </a:pPr>
            <a:r>
              <a:rPr lang="he-IL" b="1" baseline="0" dirty="0"/>
              <a:t>מה המצב הראשון של לקוח?</a:t>
            </a:r>
          </a:p>
          <a:p>
            <a:pPr marL="158750" indent="0" algn="r" rtl="1">
              <a:buNone/>
            </a:pPr>
            <a:r>
              <a:rPr lang="he-IL" b="0" baseline="0" dirty="0"/>
              <a:t>המצב הראשון הוא מצב ראשוני שלקוח רק נכנס לחנות ועוד לא אמר שום דבר. </a:t>
            </a:r>
          </a:p>
          <a:p>
            <a:pPr marL="158750" indent="0" algn="r" rtl="1">
              <a:buNone/>
            </a:pPr>
            <a:r>
              <a:rPr lang="he-IL" b="0" baseline="0" dirty="0"/>
              <a:t>לאחר שהוא שואל מה המחיר ומקבל תשובה, שזו פעולה, הוא עובר למצב הבא.</a:t>
            </a:r>
          </a:p>
          <a:p>
            <a:pPr marL="158750" indent="0" algn="r" rtl="1">
              <a:buNone/>
            </a:pPr>
            <a:r>
              <a:rPr lang="he-IL" b="0" baseline="0" dirty="0"/>
              <a:t>במצב הזה הוא כבר יכול לבצע קנייה, ע"י העברה של כסף.</a:t>
            </a:r>
          </a:p>
          <a:p>
            <a:pPr marL="158750" indent="0" algn="r" rtl="1">
              <a:buNone/>
            </a:pPr>
            <a:r>
              <a:rPr lang="he-IL" b="0" baseline="0" dirty="0"/>
              <a:t>לאחר ביצוע הקניה הוא עובר למצב של "מחכה לעודף". 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8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הסילבוס" userDrawn="1">
  <p:cSld name="TITLE">
    <p:bg>
      <p:bgPr>
        <a:solidFill>
          <a:schemeClr val="bg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B19FA87-1B8F-4D04-AF7D-957CCF84A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9;p2"/>
          <p:cNvSpPr/>
          <p:nvPr/>
        </p:nvSpPr>
        <p:spPr>
          <a:xfrm>
            <a:off x="150" y="0"/>
            <a:ext cx="3710100" cy="51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c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bg1"/>
                </a:solidFill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cs typeface="+mn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cxnSp>
        <p:nvCxnSpPr>
          <p:cNvPr id="13" name="Google Shape;13;p2"/>
          <p:cNvCxnSpPr>
            <a:cxnSpLocks/>
          </p:cNvCxnSpPr>
          <p:nvPr/>
        </p:nvCxnSpPr>
        <p:spPr>
          <a:xfrm>
            <a:off x="3286000" y="0"/>
            <a:ext cx="0" cy="522312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2"/>
          <p:cNvPicPr preferRelativeResize="0"/>
          <p:nvPr/>
        </p:nvPicPr>
        <p:blipFill>
          <a:blip r:embed="rId3"/>
          <a:srcRect t="9111" b="9111"/>
          <a:stretch/>
        </p:blipFill>
        <p:spPr>
          <a:xfrm>
            <a:off x="7034941" y="516608"/>
            <a:ext cx="1569109" cy="5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preserve="1" userDrawn="1">
  <p:cSld name="1_שקף הצגת נושאי השיעור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-1"/>
            <a:ext cx="9152100" cy="32782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70;p9">
            <a:extLst>
              <a:ext uri="{FF2B5EF4-FFF2-40B4-BE49-F238E27FC236}">
                <a16:creationId xmlns:a16="http://schemas.microsoft.com/office/drawing/2014/main" id="{CA66F191-B21D-4C8F-81CB-77D514B5BD64}"/>
              </a:ext>
            </a:extLst>
          </p:cNvPr>
          <p:cNvSpPr/>
          <p:nvPr userDrawn="1"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1;p9">
            <a:extLst>
              <a:ext uri="{FF2B5EF4-FFF2-40B4-BE49-F238E27FC236}">
                <a16:creationId xmlns:a16="http://schemas.microsoft.com/office/drawing/2014/main" id="{5F962F44-1A38-42F2-9C4B-C91CF2B739CC}"/>
              </a:ext>
            </a:extLst>
          </p:cNvPr>
          <p:cNvCxnSpPr/>
          <p:nvPr userDrawn="1"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74;p9">
            <a:extLst>
              <a:ext uri="{FF2B5EF4-FFF2-40B4-BE49-F238E27FC236}">
                <a16:creationId xmlns:a16="http://schemas.microsoft.com/office/drawing/2014/main" id="{9710C1DF-E7BD-402F-B749-521E13DF9C27}"/>
              </a:ext>
            </a:extLst>
          </p:cNvPr>
          <p:cNvSpPr/>
          <p:nvPr userDrawn="1"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5;p9">
            <a:extLst>
              <a:ext uri="{FF2B5EF4-FFF2-40B4-BE49-F238E27FC236}">
                <a16:creationId xmlns:a16="http://schemas.microsoft.com/office/drawing/2014/main" id="{8A0E6FB0-E322-4894-A5E0-64A6473E0B9E}"/>
              </a:ext>
            </a:extLst>
          </p:cNvPr>
          <p:cNvSpPr/>
          <p:nvPr userDrawn="1"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;p9">
            <a:extLst>
              <a:ext uri="{FF2B5EF4-FFF2-40B4-BE49-F238E27FC236}">
                <a16:creationId xmlns:a16="http://schemas.microsoft.com/office/drawing/2014/main" id="{38E2CA87-CE2F-4CFB-9F34-03DF8712EB85}"/>
              </a:ext>
            </a:extLst>
          </p:cNvPr>
          <p:cNvSpPr/>
          <p:nvPr userDrawn="1"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7;p9">
            <a:extLst>
              <a:ext uri="{FF2B5EF4-FFF2-40B4-BE49-F238E27FC236}">
                <a16:creationId xmlns:a16="http://schemas.microsoft.com/office/drawing/2014/main" id="{7606801E-916B-4EDB-98F3-EF0FD480B02A}"/>
              </a:ext>
            </a:extLst>
          </p:cNvPr>
          <p:cNvSpPr/>
          <p:nvPr userDrawn="1"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9;p9">
            <a:extLst>
              <a:ext uri="{FF2B5EF4-FFF2-40B4-BE49-F238E27FC236}">
                <a16:creationId xmlns:a16="http://schemas.microsoft.com/office/drawing/2014/main" id="{BE9A3843-64FD-4162-A11F-8D0DD56FFF5C}"/>
              </a:ext>
            </a:extLst>
          </p:cNvPr>
          <p:cNvSpPr/>
          <p:nvPr userDrawn="1"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0;p9">
            <a:extLst>
              <a:ext uri="{FF2B5EF4-FFF2-40B4-BE49-F238E27FC236}">
                <a16:creationId xmlns:a16="http://schemas.microsoft.com/office/drawing/2014/main" id="{DDE3435E-34AB-4087-B9E5-4440D7DE31A8}"/>
              </a:ext>
            </a:extLst>
          </p:cNvPr>
          <p:cNvSpPr/>
          <p:nvPr userDrawn="1"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1;p9">
            <a:extLst>
              <a:ext uri="{FF2B5EF4-FFF2-40B4-BE49-F238E27FC236}">
                <a16:creationId xmlns:a16="http://schemas.microsoft.com/office/drawing/2014/main" id="{49E01AE5-A891-41AC-86DB-AD03139D5457}"/>
              </a:ext>
            </a:extLst>
          </p:cNvPr>
          <p:cNvSpPr/>
          <p:nvPr userDrawn="1"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0;p8">
            <a:extLst>
              <a:ext uri="{FF2B5EF4-FFF2-40B4-BE49-F238E27FC236}">
                <a16:creationId xmlns:a16="http://schemas.microsoft.com/office/drawing/2014/main" id="{2D8333C8-8CCE-447C-97AA-70FE108BAB1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3715928" y="1250025"/>
            <a:ext cx="4888071" cy="18241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73;p9">
            <a:extLst>
              <a:ext uri="{FF2B5EF4-FFF2-40B4-BE49-F238E27FC236}">
                <a16:creationId xmlns:a16="http://schemas.microsoft.com/office/drawing/2014/main" id="{68DA8F25-9A35-4BF7-AA20-2BD175FAE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19C6F90-730B-4478-B958-1A105ADEB3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168" y="1198250"/>
            <a:ext cx="3192453" cy="3821756"/>
          </a:xfrm>
          <a:prstGeom prst="rect">
            <a:avLst/>
          </a:prstGeom>
        </p:spPr>
      </p:pic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2806E4E8-63CA-43CE-B724-ECB8F7EE85E4}"/>
              </a:ext>
            </a:extLst>
          </p:cNvPr>
          <p:cNvGrpSpPr/>
          <p:nvPr userDrawn="1"/>
        </p:nvGrpSpPr>
        <p:grpSpPr>
          <a:xfrm>
            <a:off x="8409270" y="128442"/>
            <a:ext cx="871167" cy="722422"/>
            <a:chOff x="6633830" y="3268015"/>
            <a:chExt cx="871167" cy="722422"/>
          </a:xfrm>
        </p:grpSpPr>
        <p:grpSp>
          <p:nvGrpSpPr>
            <p:cNvPr id="25" name="גרפיקה 376">
              <a:extLst>
                <a:ext uri="{FF2B5EF4-FFF2-40B4-BE49-F238E27FC236}">
                  <a16:creationId xmlns:a16="http://schemas.microsoft.com/office/drawing/2014/main" id="{AE53BD9A-9C56-4A4E-BE3B-DC5B509F500E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5" name="גרפיקה 376">
                <a:extLst>
                  <a:ext uri="{FF2B5EF4-FFF2-40B4-BE49-F238E27FC236}">
                    <a16:creationId xmlns:a16="http://schemas.microsoft.com/office/drawing/2014/main" id="{EF4599E7-74C8-423E-BD9A-E40D2EAC446D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6" name="גרפיקה 376">
                <a:extLst>
                  <a:ext uri="{FF2B5EF4-FFF2-40B4-BE49-F238E27FC236}">
                    <a16:creationId xmlns:a16="http://schemas.microsoft.com/office/drawing/2014/main" id="{08C9A869-6EEF-429E-B84A-F432514FCF45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7" name="גרפיקה 376">
                <a:extLst>
                  <a:ext uri="{FF2B5EF4-FFF2-40B4-BE49-F238E27FC236}">
                    <a16:creationId xmlns:a16="http://schemas.microsoft.com/office/drawing/2014/main" id="{F0243AB6-F328-420B-9F15-706440695382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" name="גרפיקה 376">
                <a:extLst>
                  <a:ext uri="{FF2B5EF4-FFF2-40B4-BE49-F238E27FC236}">
                    <a16:creationId xmlns:a16="http://schemas.microsoft.com/office/drawing/2014/main" id="{D13E7CAA-99FD-4D8C-9B6F-AB4E89053535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" name="גרפיקה 376">
                <a:extLst>
                  <a:ext uri="{FF2B5EF4-FFF2-40B4-BE49-F238E27FC236}">
                    <a16:creationId xmlns:a16="http://schemas.microsoft.com/office/drawing/2014/main" id="{C280AC69-6DEA-45F0-95C3-C9E58062473C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6" name="גרפיקה 376">
              <a:extLst>
                <a:ext uri="{FF2B5EF4-FFF2-40B4-BE49-F238E27FC236}">
                  <a16:creationId xmlns:a16="http://schemas.microsoft.com/office/drawing/2014/main" id="{22017C3F-7FF3-488D-A4F0-8EE4CD694777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27" name="גרפיקה 376">
                <a:extLst>
                  <a:ext uri="{FF2B5EF4-FFF2-40B4-BE49-F238E27FC236}">
                    <a16:creationId xmlns:a16="http://schemas.microsoft.com/office/drawing/2014/main" id="{4E20E0AD-B9C3-4161-9B19-9FBC221B3D25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" name="גרפיקה 376">
                <a:extLst>
                  <a:ext uri="{FF2B5EF4-FFF2-40B4-BE49-F238E27FC236}">
                    <a16:creationId xmlns:a16="http://schemas.microsoft.com/office/drawing/2014/main" id="{219AC4D3-479D-4273-AC47-C6E82D20D846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" name="גרפיקה 376">
                <a:extLst>
                  <a:ext uri="{FF2B5EF4-FFF2-40B4-BE49-F238E27FC236}">
                    <a16:creationId xmlns:a16="http://schemas.microsoft.com/office/drawing/2014/main" id="{C8147FA8-AB21-4111-8037-A6EA4269D3A9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76">
                <a:extLst>
                  <a:ext uri="{FF2B5EF4-FFF2-40B4-BE49-F238E27FC236}">
                    <a16:creationId xmlns:a16="http://schemas.microsoft.com/office/drawing/2014/main" id="{AF2992C8-BF15-435B-A479-283C06672D41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1" name="גרפיקה 376">
                <a:extLst>
                  <a:ext uri="{FF2B5EF4-FFF2-40B4-BE49-F238E27FC236}">
                    <a16:creationId xmlns:a16="http://schemas.microsoft.com/office/drawing/2014/main" id="{6B8D42FE-9C08-451D-8C46-2AAAE84EA976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2" name="גרפיקה 376">
                <a:extLst>
                  <a:ext uri="{FF2B5EF4-FFF2-40B4-BE49-F238E27FC236}">
                    <a16:creationId xmlns:a16="http://schemas.microsoft.com/office/drawing/2014/main" id="{A3A6388A-6F2C-4C6E-9D74-C58835CAD133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76">
                <a:extLst>
                  <a:ext uri="{FF2B5EF4-FFF2-40B4-BE49-F238E27FC236}">
                    <a16:creationId xmlns:a16="http://schemas.microsoft.com/office/drawing/2014/main" id="{A98C1188-2374-408F-9BE9-E0906695C362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4" name="גרפיקה 376">
                <a:extLst>
                  <a:ext uri="{FF2B5EF4-FFF2-40B4-BE49-F238E27FC236}">
                    <a16:creationId xmlns:a16="http://schemas.microsoft.com/office/drawing/2014/main" id="{997F02F0-4343-422F-9F8A-A96776968421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91D90036-B4F5-4500-B996-36F95436AA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14083" y="3335918"/>
            <a:ext cx="163662" cy="1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חלוקה לשתיים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024100" y="1000439"/>
            <a:ext cx="3374400" cy="143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  <a:cs typeface="+mj-cs"/>
              </a:defRPr>
            </a:lvl1pPr>
            <a:lvl2pPr lvl="1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5024100" y="2571750"/>
            <a:ext cx="3374400" cy="208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cs typeface="+mj-cs"/>
              </a:defRPr>
            </a:lvl1pPr>
            <a:lvl2pPr lvl="1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540000" y="540000"/>
            <a:ext cx="37437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285750" lvl="0" indent="-285750"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9034498" y="1052375"/>
            <a:ext cx="261900" cy="26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7550" y="4181500"/>
            <a:ext cx="95700" cy="9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359050" y="4085800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263250" y="3979875"/>
            <a:ext cx="36000" cy="3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8357675" y="591959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userDrawn="1">
  <p:cSld name="TITLE_2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3428950"/>
            <a:ext cx="9152100" cy="17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F3BE2753-4E4D-4636-A5A4-1982F4F2CF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98550" y="1021224"/>
            <a:ext cx="500550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4" name="מציין מיקום של תמונה 3">
            <a:extLst>
              <a:ext uri="{FF2B5EF4-FFF2-40B4-BE49-F238E27FC236}">
                <a16:creationId xmlns:a16="http://schemas.microsoft.com/office/drawing/2014/main" id="{753D8ECE-B512-4E7E-9BD7-B651F4032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163" y="684213"/>
            <a:ext cx="3074987" cy="2268537"/>
          </a:xfrm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פסקה 2">
  <p:cSld name="TITLE_2_1_3">
    <p:bg>
      <p:bgPr>
        <a:solidFill>
          <a:schemeClr val="bg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749E603-74D6-4AF1-9EA4-43E28EE6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-15950" y="0"/>
            <a:ext cx="9144000" cy="5143500"/>
          </a:xfrm>
          <a:prstGeom prst="rect">
            <a:avLst/>
          </a:prstGeom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71100" y="191500"/>
            <a:ext cx="4558800" cy="446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5505550" y="540000"/>
            <a:ext cx="3098400" cy="264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4"/>
          <a:srcRect t="8946" b="8946"/>
          <a:stretch/>
        </p:blipFill>
        <p:spPr>
          <a:xfrm>
            <a:off x="2493147" y="454325"/>
            <a:ext cx="1075891" cy="4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-7975" y="3933675"/>
            <a:ext cx="9152100" cy="122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-7975" y="42759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Google Shape;34;p5"/>
          <p:cNvPicPr preferRelativeResize="0"/>
          <p:nvPr/>
        </p:nvPicPr>
        <p:blipFill>
          <a:blip r:embed="rId5"/>
          <a:srcRect/>
          <a:stretch/>
        </p:blipFill>
        <p:spPr>
          <a:xfrm>
            <a:off x="794201" y="1341550"/>
            <a:ext cx="4779076" cy="277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3063" y="1008701"/>
            <a:ext cx="941277" cy="23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8919" y="1008692"/>
            <a:ext cx="1519294" cy="2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ות">
  <p:cSld name="TITLE_2_1_1">
    <p:bg>
      <p:bgPr>
        <a:solidFill>
          <a:schemeClr val="bg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0BAAA4D-EE41-4D1F-9C0B-F46AD8903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" name="Google Shape;38;p6"/>
          <p:cNvSpPr/>
          <p:nvPr/>
        </p:nvSpPr>
        <p:spPr>
          <a:xfrm>
            <a:off x="-7975" y="3409950"/>
            <a:ext cx="9152100" cy="17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540000" y="36016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48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  <a:cs typeface="+mj-c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41" name="Google Shape;41;p6"/>
          <p:cNvCxnSpPr/>
          <p:nvPr/>
        </p:nvCxnSpPr>
        <p:spPr>
          <a:xfrm rot="10800000">
            <a:off x="-7975" y="34099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64739" y="727601"/>
            <a:ext cx="8598563" cy="1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/>
          <a:srcRect t="9112" b="9112"/>
          <a:stretch/>
        </p:blipFill>
        <p:spPr>
          <a:xfrm>
            <a:off x="264738" y="269950"/>
            <a:ext cx="1108199" cy="4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D82CCC3-60F3-4581-8FD7-990DAD0112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90876" y="2205084"/>
            <a:ext cx="264959" cy="2285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ראשי">
  <p:cSld name="TITLE_1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1455900" y="3151350"/>
            <a:ext cx="2904300" cy="2904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35750" y="3717650"/>
            <a:ext cx="662400" cy="662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572000" y="3523475"/>
            <a:ext cx="4032000" cy="13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  <a:cs typeface="+mj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311308"/>
            <a:ext cx="4609797" cy="38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180" y="527340"/>
            <a:ext cx="1163789" cy="29095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203390" y="3055050"/>
            <a:ext cx="240000" cy="25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8897259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/>
          <p:nvPr/>
        </p:nvSpPr>
        <p:spPr>
          <a:xfrm>
            <a:off x="3650950" y="1767413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3842450" y="1671713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3746650" y="1565788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251" y="508077"/>
            <a:ext cx="1916748" cy="3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5"/>
          <a:srcRect t="1050" b="1050"/>
          <a:stretch/>
        </p:blipFill>
        <p:spPr>
          <a:xfrm>
            <a:off x="5316375" y="1831150"/>
            <a:ext cx="3287626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1DFB9FC-FE1C-4555-8E5D-7BDD30343B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29030" y="2263683"/>
            <a:ext cx="146566" cy="126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>
  <p:cSld name="TITLE_AND_BODY_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540000" y="1070025"/>
            <a:ext cx="8064000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 preserve="1">
  <p:cSld name="1_שקף תוכן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021492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;p8">
            <a:extLst>
              <a:ext uri="{FF2B5EF4-FFF2-40B4-BE49-F238E27FC236}">
                <a16:creationId xmlns:a16="http://schemas.microsoft.com/office/drawing/2014/main" id="{4261D983-2277-46FB-B0D9-AF1D83EC550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278808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14" name="Google Shape;60;p8">
            <a:extLst>
              <a:ext uri="{FF2B5EF4-FFF2-40B4-BE49-F238E27FC236}">
                <a16:creationId xmlns:a16="http://schemas.microsoft.com/office/drawing/2014/main" id="{A1A5EB34-9B6F-4961-B2FD-8F298BA41D7A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36125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83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עם פינה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540000" y="1485125"/>
            <a:ext cx="8064000" cy="311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/>
          </p:nvPr>
        </p:nvSpPr>
        <p:spPr>
          <a:xfrm>
            <a:off x="8357675" y="596765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79" name="Google Shape;79;p9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ה">
  <p:cSld name="TITLE_AND_BODY_1">
    <p:bg>
      <p:bgPr>
        <a:solidFill>
          <a:schemeClr val="tx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3DD1C1E-52E0-420C-AC24-BDD9F9EA2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0" name="Google Shape;90;p11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553375" y="542575"/>
            <a:ext cx="8064000" cy="4060800"/>
          </a:xfrm>
          <a:prstGeom prst="roundRect">
            <a:avLst>
              <a:gd name="adj" fmla="val 2091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7545192" y="89988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780150" y="723700"/>
            <a:ext cx="7605900" cy="8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742050" y="1714450"/>
            <a:ext cx="7644000" cy="26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95" name="Google Shape;95;p11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167550" y="38618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8882098" y="126550"/>
            <a:ext cx="261900" cy="26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263250" y="3487550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גרפיקה 374">
            <a:extLst>
              <a:ext uri="{FF2B5EF4-FFF2-40B4-BE49-F238E27FC236}">
                <a16:creationId xmlns:a16="http://schemas.microsoft.com/office/drawing/2014/main" id="{D46013A6-7562-435E-8B91-66B73F7AA12A}"/>
              </a:ext>
            </a:extLst>
          </p:cNvPr>
          <p:cNvGrpSpPr/>
          <p:nvPr userDrawn="1"/>
        </p:nvGrpSpPr>
        <p:grpSpPr>
          <a:xfrm>
            <a:off x="7643320" y="189917"/>
            <a:ext cx="789305" cy="847033"/>
            <a:chOff x="7764507" y="3207558"/>
            <a:chExt cx="789305" cy="847033"/>
          </a:xfrm>
        </p:grpSpPr>
        <p:sp>
          <p:nvSpPr>
            <p:cNvPr id="16" name="גרפיקה 374">
              <a:extLst>
                <a:ext uri="{FF2B5EF4-FFF2-40B4-BE49-F238E27FC236}">
                  <a16:creationId xmlns:a16="http://schemas.microsoft.com/office/drawing/2014/main" id="{2127E871-121D-4E55-BDD9-E33E42DE4C33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17" name="גרפיקה 374">
              <a:extLst>
                <a:ext uri="{FF2B5EF4-FFF2-40B4-BE49-F238E27FC236}">
                  <a16:creationId xmlns:a16="http://schemas.microsoft.com/office/drawing/2014/main" id="{2A210A00-510F-4CB7-A3F7-3A79ADE78AF1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18" name="גרפיקה 374">
                <a:extLst>
                  <a:ext uri="{FF2B5EF4-FFF2-40B4-BE49-F238E27FC236}">
                    <a16:creationId xmlns:a16="http://schemas.microsoft.com/office/drawing/2014/main" id="{B0A1D273-9202-4691-B8F2-D09DBC7E33D9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9" name="גרפיקה 374">
                <a:extLst>
                  <a:ext uri="{FF2B5EF4-FFF2-40B4-BE49-F238E27FC236}">
                    <a16:creationId xmlns:a16="http://schemas.microsoft.com/office/drawing/2014/main" id="{156E8A66-20C7-494E-84FC-5778742B200B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0" name="גרפיקה 374">
                <a:extLst>
                  <a:ext uri="{FF2B5EF4-FFF2-40B4-BE49-F238E27FC236}">
                    <a16:creationId xmlns:a16="http://schemas.microsoft.com/office/drawing/2014/main" id="{24FD5278-8FD2-4E6C-9E7D-A386F3C773DF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374">
                <a:extLst>
                  <a:ext uri="{FF2B5EF4-FFF2-40B4-BE49-F238E27FC236}">
                    <a16:creationId xmlns:a16="http://schemas.microsoft.com/office/drawing/2014/main" id="{811B05F7-0182-451C-AF2B-6E20C966F2C1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2" name="גרפיקה 374">
                <a:extLst>
                  <a:ext uri="{FF2B5EF4-FFF2-40B4-BE49-F238E27FC236}">
                    <a16:creationId xmlns:a16="http://schemas.microsoft.com/office/drawing/2014/main" id="{A07A4733-0EA4-4468-93D8-0F25AD1F7256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374">
                <a:extLst>
                  <a:ext uri="{FF2B5EF4-FFF2-40B4-BE49-F238E27FC236}">
                    <a16:creationId xmlns:a16="http://schemas.microsoft.com/office/drawing/2014/main" id="{9773BEF7-4947-439B-986C-35E6649330E5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4" name="גרפיקה 374">
                <a:extLst>
                  <a:ext uri="{FF2B5EF4-FFF2-40B4-BE49-F238E27FC236}">
                    <a16:creationId xmlns:a16="http://schemas.microsoft.com/office/drawing/2014/main" id="{EA9E3483-2FB7-42CB-9DA2-3F827D61217C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11537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96850"/>
            <a:ext cx="8064000" cy="3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23850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64" r:id="rId7"/>
    <p:sldLayoutId id="2147483655" r:id="rId8"/>
    <p:sldLayoutId id="2147483657" r:id="rId9"/>
    <p:sldLayoutId id="2147483665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323850" algn="r" rtl="0">
        <a:lnSpc>
          <a:spcPct val="100000"/>
        </a:lnSpc>
        <a:spcBef>
          <a:spcPts val="0"/>
        </a:spcBef>
        <a:spcAft>
          <a:spcPts val="1200"/>
        </a:spcAft>
        <a:buClr>
          <a:srgbClr val="000000"/>
        </a:buClr>
        <a:buFont typeface="Courier New" panose="02070309020205020404" pitchFamily="49" charset="0"/>
        <a:buChar char="o"/>
        <a:defRPr sz="1400" b="0" i="0" u="none" strike="noStrike" cap="none">
          <a:solidFill>
            <a:srgbClr val="000000"/>
          </a:solidFill>
          <a:latin typeface="Arial"/>
          <a:ea typeface="Arial"/>
          <a:cs typeface="+mn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5420">
          <p15:clr>
            <a:srgbClr val="EA4335"/>
          </p15:clr>
        </p15:guide>
        <p15:guide id="4" pos="521" userDrawn="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  <p15:guide id="7" pos="3840">
          <p15:clr>
            <a:srgbClr val="EA4335"/>
          </p15:clr>
        </p15:guide>
        <p15:guide id="8" pos="1920" userDrawn="1">
          <p15:clr>
            <a:srgbClr val="9FCC3B"/>
          </p15:clr>
        </p15:guide>
        <p15:guide id="9" orient="horz" pos="1080">
          <p15:clr>
            <a:srgbClr val="EA4335"/>
          </p15:clr>
        </p15:guide>
        <p15:guide id="10" orient="horz" pos="2160">
          <p15:clr>
            <a:srgbClr val="EA4335"/>
          </p15:clr>
        </p15:guide>
        <p15:guide id="11" pos="1247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1ibYx089aDV-z7W4IsQifl2mGMDW1Y42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nlohmann/json#exampl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אייקונים</a:t>
            </a:r>
            <a:endParaRPr dirty="0"/>
          </a:p>
        </p:txBody>
      </p:sp>
      <p:sp>
        <p:nvSpPr>
          <p:cNvPr id="187" name="Google Shape;187;p19"/>
          <p:cNvSpPr/>
          <p:nvPr/>
        </p:nvSpPr>
        <p:spPr>
          <a:xfrm>
            <a:off x="76230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6084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55938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5791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5645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25499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5353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4294967295"/>
          </p:nvPr>
        </p:nvSpPr>
        <p:spPr>
          <a:xfrm>
            <a:off x="774528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דוגמה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4294967295"/>
          </p:nvPr>
        </p:nvSpPr>
        <p:spPr>
          <a:xfrm>
            <a:off x="6730421" y="1688728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בונוס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 idx="4294967295"/>
          </p:nvPr>
        </p:nvSpPr>
        <p:spPr>
          <a:xfrm>
            <a:off x="5717859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סרטון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 idx="4294967295"/>
          </p:nvPr>
        </p:nvSpPr>
        <p:spPr>
          <a:xfrm>
            <a:off x="470439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מטרה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762306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 idx="4294967295"/>
          </p:nvPr>
        </p:nvSpPr>
        <p:spPr>
          <a:xfrm>
            <a:off x="365707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סינטקס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4294967295"/>
          </p:nvPr>
        </p:nvSpPr>
        <p:spPr>
          <a:xfrm>
            <a:off x="2642446" y="1683784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קונבנציה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 idx="4294967295"/>
          </p:nvPr>
        </p:nvSpPr>
        <p:spPr>
          <a:xfrm>
            <a:off x="162782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סכנה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206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 idx="4294967295"/>
          </p:nvPr>
        </p:nvSpPr>
        <p:spPr>
          <a:xfrm>
            <a:off x="620570" y="1742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עשו ואל תעשו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6530042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7623067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4294967295"/>
          </p:nvPr>
        </p:nvSpPr>
        <p:spPr>
          <a:xfrm>
            <a:off x="7713300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ז'רגון מקצועי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543701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6613729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 idx="4294967295"/>
          </p:nvPr>
        </p:nvSpPr>
        <p:spPr>
          <a:xfrm>
            <a:off x="6703963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accent1"/>
                </a:solidFill>
              </a:rPr>
              <a:t>תרגול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1376209" y="4594690"/>
            <a:ext cx="1570200" cy="256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u="sng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פתיחה בעורך קוד</a:t>
            </a:r>
            <a:endParaRPr sz="1200" u="sng">
              <a:solidFill>
                <a:schemeClr val="tx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294967295"/>
          </p:nvPr>
        </p:nvSpPr>
        <p:spPr>
          <a:xfrm>
            <a:off x="6620038" y="42861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יאללה לעבודה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 idx="4294967295"/>
          </p:nvPr>
        </p:nvSpPr>
        <p:spPr>
          <a:xfrm>
            <a:off x="5527013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דיון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7" name="Google Shape;227;p19"/>
          <p:cNvSpPr txBox="1">
            <a:spLocks noGrp="1"/>
          </p:cNvSpPr>
          <p:nvPr>
            <p:ph type="title" idx="4294967295"/>
          </p:nvPr>
        </p:nvSpPr>
        <p:spPr>
          <a:xfrm>
            <a:off x="7731500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dk2"/>
                </a:solidFill>
              </a:rPr>
              <a:t>שאלה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5604367" y="2159488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5604375" y="2743058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רענון</a:t>
            </a:r>
            <a:endParaRPr sz="1200" b="1"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5950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 idx="4294967295"/>
          </p:nvPr>
        </p:nvSpPr>
        <p:spPr>
          <a:xfrm>
            <a:off x="4687521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4294967295"/>
          </p:nvPr>
        </p:nvSpPr>
        <p:spPr>
          <a:xfrm>
            <a:off x="4474099" y="4082490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accent1"/>
                </a:solidFill>
              </a:rPr>
              <a:t>עשה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 idx="4294967295"/>
          </p:nvPr>
        </p:nvSpPr>
        <p:spPr>
          <a:xfrm>
            <a:off x="3509081" y="4090783"/>
            <a:ext cx="90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accent1"/>
                </a:solidFill>
              </a:rPr>
              <a:t>אל תעשה</a:t>
            </a:r>
            <a:endParaRPr sz="1400">
              <a:solidFill>
                <a:schemeClr val="accent1"/>
              </a:solidFill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00C4FBC4-1255-49FD-A29E-EEF14DEA4C11}"/>
              </a:ext>
            </a:extLst>
          </p:cNvPr>
          <p:cNvGrpSpPr/>
          <p:nvPr/>
        </p:nvGrpSpPr>
        <p:grpSpPr>
          <a:xfrm>
            <a:off x="7691907" y="1158949"/>
            <a:ext cx="609420" cy="608962"/>
            <a:chOff x="7651226" y="1100170"/>
            <a:chExt cx="609420" cy="608962"/>
          </a:xfrm>
        </p:grpSpPr>
        <p:sp>
          <p:nvSpPr>
            <p:cNvPr id="4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6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7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8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9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CE604D4F-883D-47B0-8E1D-68DC0349E309}"/>
              </a:ext>
            </a:extLst>
          </p:cNvPr>
          <p:cNvGrpSpPr/>
          <p:nvPr/>
        </p:nvGrpSpPr>
        <p:grpSpPr>
          <a:xfrm>
            <a:off x="5728789" y="1195412"/>
            <a:ext cx="667920" cy="564635"/>
            <a:chOff x="5678621" y="1153002"/>
            <a:chExt cx="718088" cy="607045"/>
          </a:xfrm>
        </p:grpSpPr>
        <p:sp>
          <p:nvSpPr>
            <p:cNvPr id="242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678621" y="1153002"/>
              <a:ext cx="718088" cy="607045"/>
            </a:xfrm>
            <a:custGeom>
              <a:avLst/>
              <a:gdLst>
                <a:gd name="connsiteX0" fmla="*/ 668948 w 718088"/>
                <a:gd name="connsiteY0" fmla="*/ 126798 h 607045"/>
                <a:gd name="connsiteX1" fmla="*/ 168892 w 718088"/>
                <a:gd name="connsiteY1" fmla="*/ 1965 h 607045"/>
                <a:gd name="connsiteX2" fmla="*/ 89783 w 718088"/>
                <a:gd name="connsiteY2" fmla="*/ 49140 h 607045"/>
                <a:gd name="connsiteX3" fmla="*/ 1965 w 718088"/>
                <a:gd name="connsiteY3" fmla="*/ 401139 h 607045"/>
                <a:gd name="connsiteX4" fmla="*/ 49140 w 718088"/>
                <a:gd name="connsiteY4" fmla="*/ 480248 h 607045"/>
                <a:gd name="connsiteX5" fmla="*/ 549196 w 718088"/>
                <a:gd name="connsiteY5" fmla="*/ 605080 h 607045"/>
                <a:gd name="connsiteX6" fmla="*/ 628305 w 718088"/>
                <a:gd name="connsiteY6" fmla="*/ 557905 h 607045"/>
                <a:gd name="connsiteX7" fmla="*/ 716124 w 718088"/>
                <a:gd name="connsiteY7" fmla="*/ 205907 h 607045"/>
                <a:gd name="connsiteX8" fmla="*/ 668948 w 718088"/>
                <a:gd name="connsiteY8" fmla="*/ 126798 h 607045"/>
                <a:gd name="connsiteX9" fmla="*/ 411300 w 718088"/>
                <a:gd name="connsiteY9" fmla="*/ 403316 h 607045"/>
                <a:gd name="connsiteX10" fmla="*/ 291548 w 718088"/>
                <a:gd name="connsiteY10" fmla="*/ 427267 h 607045"/>
                <a:gd name="connsiteX11" fmla="*/ 269775 w 718088"/>
                <a:gd name="connsiteY11" fmla="*/ 404768 h 607045"/>
                <a:gd name="connsiteX12" fmla="*/ 295176 w 718088"/>
                <a:gd name="connsiteY12" fmla="*/ 303160 h 607045"/>
                <a:gd name="connsiteX13" fmla="*/ 324933 w 718088"/>
                <a:gd name="connsiteY13" fmla="*/ 293725 h 607045"/>
                <a:gd name="connsiteX14" fmla="*/ 419283 w 718088"/>
                <a:gd name="connsiteY14" fmla="*/ 371382 h 607045"/>
                <a:gd name="connsiteX15" fmla="*/ 411300 w 718088"/>
                <a:gd name="connsiteY15" fmla="*/ 403316 h 60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088" h="607045">
                  <a:moveTo>
                    <a:pt x="668948" y="126798"/>
                  </a:moveTo>
                  <a:lnTo>
                    <a:pt x="168892" y="1965"/>
                  </a:lnTo>
                  <a:cubicBezTo>
                    <a:pt x="134055" y="-6744"/>
                    <a:pt x="98493" y="14303"/>
                    <a:pt x="89783" y="49140"/>
                  </a:cubicBezTo>
                  <a:lnTo>
                    <a:pt x="1965" y="401139"/>
                  </a:lnTo>
                  <a:cubicBezTo>
                    <a:pt x="-6744" y="435976"/>
                    <a:pt x="14303" y="471539"/>
                    <a:pt x="49140" y="480248"/>
                  </a:cubicBezTo>
                  <a:lnTo>
                    <a:pt x="549196" y="605080"/>
                  </a:lnTo>
                  <a:cubicBezTo>
                    <a:pt x="584033" y="613790"/>
                    <a:pt x="619596" y="592742"/>
                    <a:pt x="628305" y="557905"/>
                  </a:cubicBezTo>
                  <a:lnTo>
                    <a:pt x="716124" y="205907"/>
                  </a:lnTo>
                  <a:cubicBezTo>
                    <a:pt x="724833" y="171070"/>
                    <a:pt x="703785" y="135507"/>
                    <a:pt x="668948" y="126798"/>
                  </a:cubicBezTo>
                  <a:close/>
                  <a:moveTo>
                    <a:pt x="411300" y="403316"/>
                  </a:moveTo>
                  <a:lnTo>
                    <a:pt x="291548" y="427267"/>
                  </a:lnTo>
                  <a:cubicBezTo>
                    <a:pt x="278484" y="430170"/>
                    <a:pt x="266871" y="417832"/>
                    <a:pt x="269775" y="404768"/>
                  </a:cubicBezTo>
                  <a:lnTo>
                    <a:pt x="295176" y="303160"/>
                  </a:lnTo>
                  <a:cubicBezTo>
                    <a:pt x="298805" y="290096"/>
                    <a:pt x="314047" y="285016"/>
                    <a:pt x="324933" y="293725"/>
                  </a:cubicBezTo>
                  <a:lnTo>
                    <a:pt x="419283" y="371382"/>
                  </a:lnTo>
                  <a:cubicBezTo>
                    <a:pt x="430896" y="380817"/>
                    <a:pt x="426541" y="399687"/>
                    <a:pt x="411300" y="403316"/>
                  </a:cubicBezTo>
                  <a:close/>
                </a:path>
              </a:pathLst>
            </a:custGeom>
            <a:solidFill>
              <a:schemeClr val="accent1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43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50986" y="1153002"/>
              <a:ext cx="645723" cy="276306"/>
            </a:xfrm>
            <a:custGeom>
              <a:avLst/>
              <a:gdLst>
                <a:gd name="connsiteX0" fmla="*/ 626340 w 645723"/>
                <a:gd name="connsiteY0" fmla="*/ 276306 h 276306"/>
                <a:gd name="connsiteX1" fmla="*/ 0 w 645723"/>
                <a:gd name="connsiteY1" fmla="*/ 119540 h 276306"/>
                <a:gd name="connsiteX2" fmla="*/ 17418 w 645723"/>
                <a:gd name="connsiteY2" fmla="*/ 49140 h 276306"/>
                <a:gd name="connsiteX3" fmla="*/ 96528 w 645723"/>
                <a:gd name="connsiteY3" fmla="*/ 1965 h 276306"/>
                <a:gd name="connsiteX4" fmla="*/ 596584 w 645723"/>
                <a:gd name="connsiteY4" fmla="*/ 126798 h 276306"/>
                <a:gd name="connsiteX5" fmla="*/ 643759 w 645723"/>
                <a:gd name="connsiteY5" fmla="*/ 205907 h 276306"/>
                <a:gd name="connsiteX6" fmla="*/ 626340 w 645723"/>
                <a:gd name="connsiteY6" fmla="*/ 276306 h 27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723" h="276306">
                  <a:moveTo>
                    <a:pt x="626340" y="276306"/>
                  </a:moveTo>
                  <a:lnTo>
                    <a:pt x="0" y="119540"/>
                  </a:lnTo>
                  <a:lnTo>
                    <a:pt x="17418" y="49140"/>
                  </a:lnTo>
                  <a:cubicBezTo>
                    <a:pt x="26128" y="14303"/>
                    <a:pt x="61691" y="-6744"/>
                    <a:pt x="96528" y="1965"/>
                  </a:cubicBezTo>
                  <a:lnTo>
                    <a:pt x="596584" y="126798"/>
                  </a:lnTo>
                  <a:cubicBezTo>
                    <a:pt x="631421" y="135507"/>
                    <a:pt x="652468" y="171070"/>
                    <a:pt x="643759" y="205907"/>
                  </a:cubicBezTo>
                  <a:lnTo>
                    <a:pt x="626340" y="276306"/>
                  </a:lnTo>
                  <a:close/>
                </a:path>
              </a:pathLst>
            </a:custGeom>
            <a:solidFill>
              <a:srgbClr val="FFFFFF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4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883076" y="1163676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5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981055" y="1188353"/>
              <a:ext cx="79834" cy="161846"/>
            </a:xfrm>
            <a:custGeom>
              <a:avLst/>
              <a:gdLst>
                <a:gd name="connsiteX0" fmla="*/ 0 w 79834"/>
                <a:gd name="connsiteY0" fmla="*/ 0 h 161846"/>
                <a:gd name="connsiteX1" fmla="*/ 79835 w 79834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34" h="161846">
                  <a:moveTo>
                    <a:pt x="0" y="0"/>
                  </a:moveTo>
                  <a:lnTo>
                    <a:pt x="79835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6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079760" y="1213029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7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178465" y="1237705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8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277170" y="1262381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9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95984" y="1163676"/>
              <a:ext cx="67496" cy="137170"/>
            </a:xfrm>
            <a:custGeom>
              <a:avLst/>
              <a:gdLst>
                <a:gd name="connsiteX0" fmla="*/ 0 w 67496"/>
                <a:gd name="connsiteY0" fmla="*/ 0 h 137170"/>
                <a:gd name="connsiteX1" fmla="*/ 67497 w 67496"/>
                <a:gd name="connsiteY1" fmla="*/ 137171 h 1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96" h="137170">
                  <a:moveTo>
                    <a:pt x="0" y="0"/>
                  </a:moveTo>
                  <a:lnTo>
                    <a:pt x="67497" y="137171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5" name="קבוצה 164">
            <a:extLst>
              <a:ext uri="{FF2B5EF4-FFF2-40B4-BE49-F238E27FC236}">
                <a16:creationId xmlns:a16="http://schemas.microsoft.com/office/drawing/2014/main" id="{C4CED81B-F140-4169-8753-3BB4715B0571}"/>
              </a:ext>
            </a:extLst>
          </p:cNvPr>
          <p:cNvGrpSpPr/>
          <p:nvPr/>
        </p:nvGrpSpPr>
        <p:grpSpPr>
          <a:xfrm>
            <a:off x="4690570" y="1124070"/>
            <a:ext cx="694982" cy="694982"/>
            <a:chOff x="4690570" y="1124070"/>
            <a:chExt cx="694982" cy="694982"/>
          </a:xfrm>
        </p:grpSpPr>
        <p:sp>
          <p:nvSpPr>
            <p:cNvPr id="25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751003" y="1184503"/>
              <a:ext cx="566562" cy="566562"/>
            </a:xfrm>
            <a:custGeom>
              <a:avLst/>
              <a:gdLst>
                <a:gd name="connsiteX0" fmla="*/ 566562 w 566562"/>
                <a:gd name="connsiteY0" fmla="*/ 283281 h 566562"/>
                <a:gd name="connsiteX1" fmla="*/ 283281 w 566562"/>
                <a:gd name="connsiteY1" fmla="*/ 566562 h 566562"/>
                <a:gd name="connsiteX2" fmla="*/ 0 w 566562"/>
                <a:gd name="connsiteY2" fmla="*/ 283281 h 566562"/>
                <a:gd name="connsiteX3" fmla="*/ 283281 w 566562"/>
                <a:gd name="connsiteY3" fmla="*/ 0 h 566562"/>
                <a:gd name="connsiteX4" fmla="*/ 566562 w 566562"/>
                <a:gd name="connsiteY4" fmla="*/ 283281 h 56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62" h="566562">
                  <a:moveTo>
                    <a:pt x="566562" y="283281"/>
                  </a:moveTo>
                  <a:cubicBezTo>
                    <a:pt x="566562" y="439733"/>
                    <a:pt x="439733" y="566562"/>
                    <a:pt x="283281" y="566562"/>
                  </a:cubicBezTo>
                  <a:cubicBezTo>
                    <a:pt x="126829" y="566562"/>
                    <a:pt x="0" y="439733"/>
                    <a:pt x="0" y="283281"/>
                  </a:cubicBezTo>
                  <a:cubicBezTo>
                    <a:pt x="0" y="126829"/>
                    <a:pt x="126829" y="0"/>
                    <a:pt x="283281" y="0"/>
                  </a:cubicBezTo>
                  <a:cubicBezTo>
                    <a:pt x="439733" y="0"/>
                    <a:pt x="566562" y="126829"/>
                    <a:pt x="566562" y="283281"/>
                  </a:cubicBezTo>
                  <a:close/>
                </a:path>
              </a:pathLst>
            </a:custGeom>
            <a:noFill/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124070"/>
              <a:ext cx="7554" cy="143529"/>
            </a:xfrm>
            <a:custGeom>
              <a:avLst/>
              <a:gdLst>
                <a:gd name="connsiteX0" fmla="*/ 0 w 7554"/>
                <a:gd name="connsiteY0" fmla="*/ 0 h 143529"/>
                <a:gd name="connsiteX1" fmla="*/ 0 w 7554"/>
                <a:gd name="connsiteY1" fmla="*/ 143529 h 1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43529">
                  <a:moveTo>
                    <a:pt x="0" y="0"/>
                  </a:moveTo>
                  <a:lnTo>
                    <a:pt x="0" y="143529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667969"/>
              <a:ext cx="7554" cy="151083"/>
            </a:xfrm>
            <a:custGeom>
              <a:avLst/>
              <a:gdLst>
                <a:gd name="connsiteX0" fmla="*/ 0 w 7554"/>
                <a:gd name="connsiteY0" fmla="*/ 0 h 151083"/>
                <a:gd name="connsiteX1" fmla="*/ 0 w 7554"/>
                <a:gd name="connsiteY1" fmla="*/ 151083 h 1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51083">
                  <a:moveTo>
                    <a:pt x="0" y="0"/>
                  </a:moveTo>
                  <a:lnTo>
                    <a:pt x="0" y="151083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5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234469" y="1471561"/>
              <a:ext cx="151083" cy="7554"/>
            </a:xfrm>
            <a:custGeom>
              <a:avLst/>
              <a:gdLst>
                <a:gd name="connsiteX0" fmla="*/ 151083 w 151083"/>
                <a:gd name="connsiteY0" fmla="*/ 0 h 7554"/>
                <a:gd name="connsiteX1" fmla="*/ 0 w 151083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3" h="7554">
                  <a:moveTo>
                    <a:pt x="151083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0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690570" y="1471561"/>
              <a:ext cx="143529" cy="7554"/>
            </a:xfrm>
            <a:custGeom>
              <a:avLst/>
              <a:gdLst>
                <a:gd name="connsiteX0" fmla="*/ 143529 w 143529"/>
                <a:gd name="connsiteY0" fmla="*/ 0 h 7554"/>
                <a:gd name="connsiteX1" fmla="*/ 0 w 143529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29" h="7554">
                  <a:moveTo>
                    <a:pt x="143529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1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834099" y="1267599"/>
              <a:ext cx="400370" cy="400370"/>
            </a:xfrm>
            <a:custGeom>
              <a:avLst/>
              <a:gdLst>
                <a:gd name="connsiteX0" fmla="*/ 400371 w 400370"/>
                <a:gd name="connsiteY0" fmla="*/ 200185 h 400370"/>
                <a:gd name="connsiteX1" fmla="*/ 200185 w 400370"/>
                <a:gd name="connsiteY1" fmla="*/ 400371 h 400370"/>
                <a:gd name="connsiteX2" fmla="*/ 0 w 400370"/>
                <a:gd name="connsiteY2" fmla="*/ 200185 h 400370"/>
                <a:gd name="connsiteX3" fmla="*/ 200185 w 400370"/>
                <a:gd name="connsiteY3" fmla="*/ 0 h 400370"/>
                <a:gd name="connsiteX4" fmla="*/ 400371 w 400370"/>
                <a:gd name="connsiteY4" fmla="*/ 200185 h 4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70" h="400370">
                  <a:moveTo>
                    <a:pt x="400371" y="200185"/>
                  </a:moveTo>
                  <a:cubicBezTo>
                    <a:pt x="400371" y="310745"/>
                    <a:pt x="310745" y="400371"/>
                    <a:pt x="200185" y="400371"/>
                  </a:cubicBezTo>
                  <a:cubicBezTo>
                    <a:pt x="89626" y="400371"/>
                    <a:pt x="0" y="310745"/>
                    <a:pt x="0" y="200185"/>
                  </a:cubicBezTo>
                  <a:cubicBezTo>
                    <a:pt x="0" y="89626"/>
                    <a:pt x="89626" y="0"/>
                    <a:pt x="200185" y="0"/>
                  </a:cubicBezTo>
                  <a:cubicBezTo>
                    <a:pt x="310745" y="0"/>
                    <a:pt x="400371" y="89626"/>
                    <a:pt x="400371" y="200185"/>
                  </a:cubicBezTo>
                  <a:close/>
                </a:path>
              </a:pathLst>
            </a:custGeom>
            <a:solidFill>
              <a:srgbClr val="FFFFFF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365803"/>
              <a:ext cx="7554" cy="203962"/>
            </a:xfrm>
            <a:custGeom>
              <a:avLst/>
              <a:gdLst>
                <a:gd name="connsiteX0" fmla="*/ 0 w 7554"/>
                <a:gd name="connsiteY0" fmla="*/ 0 h 203962"/>
                <a:gd name="connsiteX1" fmla="*/ 0 w 7554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36080" y="1467784"/>
              <a:ext cx="203962" cy="7554"/>
            </a:xfrm>
            <a:custGeom>
              <a:avLst/>
              <a:gdLst>
                <a:gd name="connsiteX0" fmla="*/ 203962 w 203962"/>
                <a:gd name="connsiteY0" fmla="*/ 0 h 7554"/>
                <a:gd name="connsiteX1" fmla="*/ 0 w 203962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962" h="7554">
                  <a:moveTo>
                    <a:pt x="203962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85182" y="1418682"/>
              <a:ext cx="105758" cy="105758"/>
            </a:xfrm>
            <a:custGeom>
              <a:avLst/>
              <a:gdLst>
                <a:gd name="connsiteX0" fmla="*/ 105758 w 105758"/>
                <a:gd name="connsiteY0" fmla="*/ 52879 h 105758"/>
                <a:gd name="connsiteX1" fmla="*/ 52879 w 105758"/>
                <a:gd name="connsiteY1" fmla="*/ 105758 h 105758"/>
                <a:gd name="connsiteX2" fmla="*/ 0 w 105758"/>
                <a:gd name="connsiteY2" fmla="*/ 52879 h 105758"/>
                <a:gd name="connsiteX3" fmla="*/ 52879 w 105758"/>
                <a:gd name="connsiteY3" fmla="*/ 0 h 105758"/>
                <a:gd name="connsiteX4" fmla="*/ 105758 w 105758"/>
                <a:gd name="connsiteY4" fmla="*/ 52879 h 1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8" h="105758">
                  <a:moveTo>
                    <a:pt x="105758" y="52879"/>
                  </a:moveTo>
                  <a:cubicBezTo>
                    <a:pt x="105758" y="82083"/>
                    <a:pt x="82083" y="105758"/>
                    <a:pt x="52879" y="105758"/>
                  </a:cubicBezTo>
                  <a:cubicBezTo>
                    <a:pt x="23675" y="105758"/>
                    <a:pt x="0" y="82083"/>
                    <a:pt x="0" y="52879"/>
                  </a:cubicBezTo>
                  <a:cubicBezTo>
                    <a:pt x="0" y="23675"/>
                    <a:pt x="23675" y="0"/>
                    <a:pt x="52879" y="0"/>
                  </a:cubicBezTo>
                  <a:cubicBezTo>
                    <a:pt x="82083" y="0"/>
                    <a:pt x="105758" y="23675"/>
                    <a:pt x="105758" y="52879"/>
                  </a:cubicBezTo>
                  <a:close/>
                </a:path>
              </a:pathLst>
            </a:custGeom>
            <a:solidFill>
              <a:schemeClr val="accent2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6" name="קבוצה 175">
            <a:extLst>
              <a:ext uri="{FF2B5EF4-FFF2-40B4-BE49-F238E27FC236}">
                <a16:creationId xmlns:a16="http://schemas.microsoft.com/office/drawing/2014/main" id="{5426E567-15F1-496F-8A1E-48C597238C6D}"/>
              </a:ext>
            </a:extLst>
          </p:cNvPr>
          <p:cNvGrpSpPr/>
          <p:nvPr/>
        </p:nvGrpSpPr>
        <p:grpSpPr>
          <a:xfrm>
            <a:off x="3767023" y="1166439"/>
            <a:ext cx="544069" cy="582046"/>
            <a:chOff x="3767023" y="1166439"/>
            <a:chExt cx="544069" cy="582046"/>
          </a:xfrm>
        </p:grpSpPr>
        <p:grpSp>
          <p:nvGrpSpPr>
            <p:cNvPr id="169" name="גרפיקה 167">
              <a:extLst>
                <a:ext uri="{FF2B5EF4-FFF2-40B4-BE49-F238E27FC236}">
                  <a16:creationId xmlns:a16="http://schemas.microsoft.com/office/drawing/2014/main" id="{1CA39B24-D849-4B04-B222-C9C6CCD3BC9C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170" name="גרפיקה 167">
                <a:extLst>
                  <a:ext uri="{FF2B5EF4-FFF2-40B4-BE49-F238E27FC236}">
                    <a16:creationId xmlns:a16="http://schemas.microsoft.com/office/drawing/2014/main" id="{70012EF3-FC2A-475B-89B2-83D4704B0632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1" name="גרפיקה 167">
                <a:extLst>
                  <a:ext uri="{FF2B5EF4-FFF2-40B4-BE49-F238E27FC236}">
                    <a16:creationId xmlns:a16="http://schemas.microsoft.com/office/drawing/2014/main" id="{2F929169-C598-4349-9DC9-EDF1B1170681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2" name="גרפיקה 167">
                <a:extLst>
                  <a:ext uri="{FF2B5EF4-FFF2-40B4-BE49-F238E27FC236}">
                    <a16:creationId xmlns:a16="http://schemas.microsoft.com/office/drawing/2014/main" id="{E1889ED7-29C7-43CF-BE4A-23B31980DA60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173" name="גרפיקה 167">
              <a:extLst>
                <a:ext uri="{FF2B5EF4-FFF2-40B4-BE49-F238E27FC236}">
                  <a16:creationId xmlns:a16="http://schemas.microsoft.com/office/drawing/2014/main" id="{202C7D51-6E80-4B0F-839A-0F8601DEF9A3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4" name="גרפיקה 167">
              <a:extLst>
                <a:ext uri="{FF2B5EF4-FFF2-40B4-BE49-F238E27FC236}">
                  <a16:creationId xmlns:a16="http://schemas.microsoft.com/office/drawing/2014/main" id="{FDB08078-8223-4888-BE8B-D3EDB58FD126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5" name="גרפיקה 167">
              <a:extLst>
                <a:ext uri="{FF2B5EF4-FFF2-40B4-BE49-F238E27FC236}">
                  <a16:creationId xmlns:a16="http://schemas.microsoft.com/office/drawing/2014/main" id="{6E233F66-0AC0-488A-B29E-FA3F62E1E9E6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83" name="קבוצה 182">
            <a:extLst>
              <a:ext uri="{FF2B5EF4-FFF2-40B4-BE49-F238E27FC236}">
                <a16:creationId xmlns:a16="http://schemas.microsoft.com/office/drawing/2014/main" id="{9518DFE0-E608-4ECA-8CFD-F59F063A0D21}"/>
              </a:ext>
            </a:extLst>
          </p:cNvPr>
          <p:cNvGrpSpPr/>
          <p:nvPr/>
        </p:nvGrpSpPr>
        <p:grpSpPr>
          <a:xfrm>
            <a:off x="2755072" y="1160243"/>
            <a:ext cx="544512" cy="514213"/>
            <a:chOff x="2754771" y="1197825"/>
            <a:chExt cx="544512" cy="514213"/>
          </a:xfrm>
        </p:grpSpPr>
        <p:sp>
          <p:nvSpPr>
            <p:cNvPr id="179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54771" y="1197825"/>
              <a:ext cx="227246" cy="227716"/>
            </a:xfrm>
            <a:custGeom>
              <a:avLst/>
              <a:gdLst>
                <a:gd name="connsiteX0" fmla="*/ 176979 w 227246"/>
                <a:gd name="connsiteY0" fmla="*/ 209585 h 227716"/>
                <a:gd name="connsiteX1" fmla="*/ 89457 w 227246"/>
                <a:gd name="connsiteY1" fmla="*/ 226679 h 227716"/>
                <a:gd name="connsiteX2" fmla="*/ 17662 w 227246"/>
                <a:gd name="connsiteY2" fmla="*/ 178132 h 227716"/>
                <a:gd name="connsiteX3" fmla="*/ 1252 w 227246"/>
                <a:gd name="connsiteY3" fmla="*/ 90610 h 227716"/>
                <a:gd name="connsiteX4" fmla="*/ 49799 w 227246"/>
                <a:gd name="connsiteY4" fmla="*/ 18131 h 227716"/>
                <a:gd name="connsiteX5" fmla="*/ 137321 w 227246"/>
                <a:gd name="connsiteY5" fmla="*/ 1037 h 227716"/>
                <a:gd name="connsiteX6" fmla="*/ 209116 w 227246"/>
                <a:gd name="connsiteY6" fmla="*/ 49584 h 227716"/>
                <a:gd name="connsiteX7" fmla="*/ 226210 w 227246"/>
                <a:gd name="connsiteY7" fmla="*/ 137106 h 227716"/>
                <a:gd name="connsiteX8" fmla="*/ 176979 w 227246"/>
                <a:gd name="connsiteY8" fmla="*/ 209585 h 2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246" h="227716">
                  <a:moveTo>
                    <a:pt x="176979" y="209585"/>
                  </a:moveTo>
                  <a:lnTo>
                    <a:pt x="89457" y="226679"/>
                  </a:lnTo>
                  <a:cubicBezTo>
                    <a:pt x="55953" y="232833"/>
                    <a:pt x="23816" y="210953"/>
                    <a:pt x="17662" y="178132"/>
                  </a:cubicBezTo>
                  <a:lnTo>
                    <a:pt x="1252" y="90610"/>
                  </a:lnTo>
                  <a:cubicBezTo>
                    <a:pt x="-5586" y="57106"/>
                    <a:pt x="16294" y="24969"/>
                    <a:pt x="49799" y="18131"/>
                  </a:cubicBezTo>
                  <a:lnTo>
                    <a:pt x="137321" y="1037"/>
                  </a:lnTo>
                  <a:cubicBezTo>
                    <a:pt x="170825" y="-5117"/>
                    <a:pt x="202962" y="16764"/>
                    <a:pt x="209116" y="49584"/>
                  </a:cubicBezTo>
                  <a:lnTo>
                    <a:pt x="226210" y="137106"/>
                  </a:lnTo>
                  <a:cubicBezTo>
                    <a:pt x="232364" y="170611"/>
                    <a:pt x="210484" y="203431"/>
                    <a:pt x="176979" y="209585"/>
                  </a:cubicBezTo>
                  <a:close/>
                </a:path>
              </a:pathLst>
            </a:custGeom>
            <a:solidFill>
              <a:schemeClr val="accent2"/>
            </a:solidFill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0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985414" y="1398168"/>
              <a:ext cx="313869" cy="313870"/>
            </a:xfrm>
            <a:custGeom>
              <a:avLst/>
              <a:gdLst>
                <a:gd name="connsiteX0" fmla="*/ 263603 w 313869"/>
                <a:gd name="connsiteY0" fmla="*/ 282064 h 313870"/>
                <a:gd name="connsiteX1" fmla="*/ 103602 w 313869"/>
                <a:gd name="connsiteY1" fmla="*/ 312834 h 313870"/>
                <a:gd name="connsiteX2" fmla="*/ 31806 w 313869"/>
                <a:gd name="connsiteY2" fmla="*/ 264286 h 313870"/>
                <a:gd name="connsiteX3" fmla="*/ 1037 w 313869"/>
                <a:gd name="connsiteY3" fmla="*/ 103602 h 313870"/>
                <a:gd name="connsiteX4" fmla="*/ 49584 w 313869"/>
                <a:gd name="connsiteY4" fmla="*/ 31806 h 313870"/>
                <a:gd name="connsiteX5" fmla="*/ 210269 w 313869"/>
                <a:gd name="connsiteY5" fmla="*/ 1037 h 313870"/>
                <a:gd name="connsiteX6" fmla="*/ 282065 w 313869"/>
                <a:gd name="connsiteY6" fmla="*/ 49584 h 313870"/>
                <a:gd name="connsiteX7" fmla="*/ 312834 w 313869"/>
                <a:gd name="connsiteY7" fmla="*/ 210269 h 313870"/>
                <a:gd name="connsiteX8" fmla="*/ 263603 w 313869"/>
                <a:gd name="connsiteY8" fmla="*/ 282064 h 31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869" h="313870">
                  <a:moveTo>
                    <a:pt x="263603" y="282064"/>
                  </a:moveTo>
                  <a:lnTo>
                    <a:pt x="103602" y="312834"/>
                  </a:lnTo>
                  <a:cubicBezTo>
                    <a:pt x="70097" y="318988"/>
                    <a:pt x="37960" y="297107"/>
                    <a:pt x="31806" y="264286"/>
                  </a:cubicBezTo>
                  <a:lnTo>
                    <a:pt x="1037" y="103602"/>
                  </a:lnTo>
                  <a:cubicBezTo>
                    <a:pt x="-5117" y="70097"/>
                    <a:pt x="16764" y="37960"/>
                    <a:pt x="49584" y="31806"/>
                  </a:cubicBezTo>
                  <a:lnTo>
                    <a:pt x="210269" y="1037"/>
                  </a:lnTo>
                  <a:cubicBezTo>
                    <a:pt x="243774" y="-5117"/>
                    <a:pt x="275911" y="16764"/>
                    <a:pt x="282065" y="49584"/>
                  </a:cubicBezTo>
                  <a:lnTo>
                    <a:pt x="312834" y="210269"/>
                  </a:lnTo>
                  <a:cubicBezTo>
                    <a:pt x="318988" y="243090"/>
                    <a:pt x="297107" y="275910"/>
                    <a:pt x="263603" y="282064"/>
                  </a:cubicBezTo>
                  <a:close/>
                </a:path>
              </a:pathLst>
            </a:custGeom>
            <a:noFill/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1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99783" y="1228263"/>
              <a:ext cx="146325" cy="137755"/>
            </a:xfrm>
            <a:custGeom>
              <a:avLst/>
              <a:gdLst>
                <a:gd name="connsiteX0" fmla="*/ 0 w 146325"/>
                <a:gd name="connsiteY0" fmla="*/ 106667 h 137755"/>
                <a:gd name="connsiteX1" fmla="*/ 28718 w 146325"/>
                <a:gd name="connsiteY1" fmla="*/ 130599 h 137755"/>
                <a:gd name="connsiteX2" fmla="*/ 74530 w 146325"/>
                <a:gd name="connsiteY2" fmla="*/ 122394 h 137755"/>
                <a:gd name="connsiteX3" fmla="*/ 146326 w 146325"/>
                <a:gd name="connsiteY3" fmla="*/ 0 h 1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325" h="137755">
                  <a:moveTo>
                    <a:pt x="0" y="106667"/>
                  </a:moveTo>
                  <a:lnTo>
                    <a:pt x="28718" y="130599"/>
                  </a:lnTo>
                  <a:cubicBezTo>
                    <a:pt x="43077" y="142907"/>
                    <a:pt x="64958" y="138804"/>
                    <a:pt x="74530" y="122394"/>
                  </a:cubicBezTo>
                  <a:lnTo>
                    <a:pt x="146326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2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3063033" y="1435444"/>
              <a:ext cx="197608" cy="185952"/>
            </a:xfrm>
            <a:custGeom>
              <a:avLst/>
              <a:gdLst>
                <a:gd name="connsiteX0" fmla="*/ 0 w 197608"/>
                <a:gd name="connsiteY0" fmla="*/ 144274 h 185952"/>
                <a:gd name="connsiteX1" fmla="*/ 38291 w 197608"/>
                <a:gd name="connsiteY1" fmla="*/ 176411 h 185952"/>
                <a:gd name="connsiteX2" fmla="*/ 99830 w 197608"/>
                <a:gd name="connsiteY2" fmla="*/ 165471 h 185952"/>
                <a:gd name="connsiteX3" fmla="*/ 197608 w 197608"/>
                <a:gd name="connsiteY3" fmla="*/ 0 h 18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608" h="185952">
                  <a:moveTo>
                    <a:pt x="0" y="144274"/>
                  </a:moveTo>
                  <a:lnTo>
                    <a:pt x="38291" y="176411"/>
                  </a:lnTo>
                  <a:cubicBezTo>
                    <a:pt x="58120" y="192822"/>
                    <a:pt x="87522" y="187351"/>
                    <a:pt x="99830" y="165471"/>
                  </a:cubicBezTo>
                  <a:lnTo>
                    <a:pt x="197608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76" name="קבוצה 275">
            <a:extLst>
              <a:ext uri="{FF2B5EF4-FFF2-40B4-BE49-F238E27FC236}">
                <a16:creationId xmlns:a16="http://schemas.microsoft.com/office/drawing/2014/main" id="{598CBF63-B7AB-4F76-AF5A-AD3BF3817DE9}"/>
              </a:ext>
            </a:extLst>
          </p:cNvPr>
          <p:cNvGrpSpPr/>
          <p:nvPr/>
        </p:nvGrpSpPr>
        <p:grpSpPr>
          <a:xfrm>
            <a:off x="608320" y="1159162"/>
            <a:ext cx="723264" cy="487719"/>
            <a:chOff x="608320" y="1159162"/>
            <a:chExt cx="723264" cy="487719"/>
          </a:xfrm>
        </p:grpSpPr>
        <p:sp>
          <p:nvSpPr>
            <p:cNvPr id="271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2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3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4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75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83" name="קבוצה 282">
            <a:extLst>
              <a:ext uri="{FF2B5EF4-FFF2-40B4-BE49-F238E27FC236}">
                <a16:creationId xmlns:a16="http://schemas.microsoft.com/office/drawing/2014/main" id="{D0FF2573-E58E-4DA2-8E1D-61F290116CA3}"/>
              </a:ext>
            </a:extLst>
          </p:cNvPr>
          <p:cNvGrpSpPr/>
          <p:nvPr/>
        </p:nvGrpSpPr>
        <p:grpSpPr>
          <a:xfrm>
            <a:off x="7781568" y="2179054"/>
            <a:ext cx="591580" cy="500017"/>
            <a:chOff x="7781568" y="2201176"/>
            <a:chExt cx="591580" cy="500017"/>
          </a:xfrm>
        </p:grpSpPr>
        <p:sp>
          <p:nvSpPr>
            <p:cNvPr id="279" name="גרפיקה 277">
              <a:extLst>
                <a:ext uri="{FF2B5EF4-FFF2-40B4-BE49-F238E27FC236}">
                  <a16:creationId xmlns:a16="http://schemas.microsoft.com/office/drawing/2014/main" id="{77683D71-A5EE-4511-A88D-E6BE09E524B2}"/>
                </a:ext>
              </a:extLst>
            </p:cNvPr>
            <p:cNvSpPr/>
            <p:nvPr/>
          </p:nvSpPr>
          <p:spPr>
            <a:xfrm>
              <a:off x="7781568" y="2201176"/>
              <a:ext cx="591580" cy="500017"/>
            </a:xfrm>
            <a:custGeom>
              <a:avLst/>
              <a:gdLst>
                <a:gd name="connsiteX0" fmla="*/ 557390 w 591580"/>
                <a:gd name="connsiteY0" fmla="*/ 71576 h 500017"/>
                <a:gd name="connsiteX1" fmla="*/ 214119 w 591580"/>
                <a:gd name="connsiteY1" fmla="*/ 883 h 500017"/>
                <a:gd name="connsiteX2" fmla="*/ 163138 w 591580"/>
                <a:gd name="connsiteY2" fmla="*/ 34190 h 500017"/>
                <a:gd name="connsiteX3" fmla="*/ 102641 w 591580"/>
                <a:gd name="connsiteY3" fmla="*/ 329879 h 500017"/>
                <a:gd name="connsiteX4" fmla="*/ 0 w 591580"/>
                <a:gd name="connsiteY4" fmla="*/ 402611 h 500017"/>
                <a:gd name="connsiteX5" fmla="*/ 126432 w 591580"/>
                <a:gd name="connsiteY5" fmla="*/ 428442 h 500017"/>
                <a:gd name="connsiteX6" fmla="*/ 168576 w 591580"/>
                <a:gd name="connsiteY6" fmla="*/ 437278 h 500017"/>
                <a:gd name="connsiteX7" fmla="*/ 469703 w 591580"/>
                <a:gd name="connsiteY7" fmla="*/ 499135 h 500017"/>
                <a:gd name="connsiteX8" fmla="*/ 520684 w 591580"/>
                <a:gd name="connsiteY8" fmla="*/ 465828 h 500017"/>
                <a:gd name="connsiteX9" fmla="*/ 590697 w 591580"/>
                <a:gd name="connsiteY9" fmla="*/ 122557 h 500017"/>
                <a:gd name="connsiteX10" fmla="*/ 557390 w 591580"/>
                <a:gd name="connsiteY10" fmla="*/ 71576 h 5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580" h="500017">
                  <a:moveTo>
                    <a:pt x="557390" y="71576"/>
                  </a:moveTo>
                  <a:lnTo>
                    <a:pt x="214119" y="883"/>
                  </a:lnTo>
                  <a:cubicBezTo>
                    <a:pt x="191008" y="-3875"/>
                    <a:pt x="167897" y="11079"/>
                    <a:pt x="163138" y="34190"/>
                  </a:cubicBezTo>
                  <a:lnTo>
                    <a:pt x="102641" y="329879"/>
                  </a:lnTo>
                  <a:lnTo>
                    <a:pt x="0" y="402611"/>
                  </a:lnTo>
                  <a:lnTo>
                    <a:pt x="126432" y="428442"/>
                  </a:lnTo>
                  <a:lnTo>
                    <a:pt x="168576" y="437278"/>
                  </a:lnTo>
                  <a:lnTo>
                    <a:pt x="469703" y="499135"/>
                  </a:lnTo>
                  <a:cubicBezTo>
                    <a:pt x="492814" y="503893"/>
                    <a:pt x="515925" y="488939"/>
                    <a:pt x="520684" y="465828"/>
                  </a:cubicBezTo>
                  <a:lnTo>
                    <a:pt x="590697" y="122557"/>
                  </a:lnTo>
                  <a:cubicBezTo>
                    <a:pt x="595455" y="99446"/>
                    <a:pt x="580501" y="76334"/>
                    <a:pt x="557390" y="71576"/>
                  </a:cubicBezTo>
                  <a:close/>
                </a:path>
              </a:pathLst>
            </a:custGeom>
            <a:solidFill>
              <a:srgbClr val="FFFFFF"/>
            </a:solidFill>
            <a:ln w="2715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80" name="גרפיקה 277">
              <a:extLst>
                <a:ext uri="{FF2B5EF4-FFF2-40B4-BE49-F238E27FC236}">
                  <a16:creationId xmlns:a16="http://schemas.microsoft.com/office/drawing/2014/main" id="{3E948A90-BC3F-417D-B62E-F211E5090C75}"/>
                </a:ext>
              </a:extLst>
            </p:cNvPr>
            <p:cNvGrpSpPr/>
            <p:nvPr/>
          </p:nvGrpSpPr>
          <p:grpSpPr>
            <a:xfrm>
              <a:off x="7980053" y="2292465"/>
              <a:ext cx="286172" cy="312002"/>
              <a:chOff x="7980053" y="2292465"/>
              <a:chExt cx="286172" cy="312002"/>
            </a:xfrm>
          </p:grpSpPr>
          <p:sp>
            <p:nvSpPr>
              <p:cNvPr id="281" name="גרפיקה 277">
                <a:extLst>
                  <a:ext uri="{FF2B5EF4-FFF2-40B4-BE49-F238E27FC236}">
                    <a16:creationId xmlns:a16="http://schemas.microsoft.com/office/drawing/2014/main" id="{C7159445-98EB-4C4C-81F6-7428EB0EE431}"/>
                  </a:ext>
                </a:extLst>
              </p:cNvPr>
              <p:cNvSpPr/>
              <p:nvPr/>
            </p:nvSpPr>
            <p:spPr>
              <a:xfrm>
                <a:off x="7999086" y="2310818"/>
                <a:ext cx="250145" cy="274616"/>
              </a:xfrm>
              <a:custGeom>
                <a:avLst/>
                <a:gdLst>
                  <a:gd name="connsiteX0" fmla="*/ 149544 w 250145"/>
                  <a:gd name="connsiteY0" fmla="*/ 258982 h 274616"/>
                  <a:gd name="connsiteX1" fmla="*/ 99243 w 250145"/>
                  <a:gd name="connsiteY1" fmla="*/ 143426 h 274616"/>
                  <a:gd name="connsiteX2" fmla="*/ 89726 w 250145"/>
                  <a:gd name="connsiteY2" fmla="*/ 162459 h 274616"/>
                  <a:gd name="connsiteX3" fmla="*/ 63896 w 250145"/>
                  <a:gd name="connsiteY3" fmla="*/ 241309 h 274616"/>
                  <a:gd name="connsiteX4" fmla="*/ 0 w 250145"/>
                  <a:gd name="connsiteY4" fmla="*/ 228394 h 274616"/>
                  <a:gd name="connsiteX5" fmla="*/ 27190 w 250145"/>
                  <a:gd name="connsiteY5" fmla="*/ 146825 h 274616"/>
                  <a:gd name="connsiteX6" fmla="*/ 74092 w 250145"/>
                  <a:gd name="connsiteY6" fmla="*/ 86327 h 274616"/>
                  <a:gd name="connsiteX7" fmla="*/ 36026 w 250145"/>
                  <a:gd name="connsiteY7" fmla="*/ 0 h 274616"/>
                  <a:gd name="connsiteX8" fmla="*/ 112837 w 250145"/>
                  <a:gd name="connsiteY8" fmla="*/ 15634 h 274616"/>
                  <a:gd name="connsiteX9" fmla="*/ 154982 w 250145"/>
                  <a:gd name="connsiteY9" fmla="*/ 110798 h 274616"/>
                  <a:gd name="connsiteX10" fmla="*/ 157701 w 250145"/>
                  <a:gd name="connsiteY10" fmla="*/ 108079 h 274616"/>
                  <a:gd name="connsiteX11" fmla="*/ 169256 w 250145"/>
                  <a:gd name="connsiteY11" fmla="*/ 81569 h 274616"/>
                  <a:gd name="connsiteX12" fmla="*/ 186250 w 250145"/>
                  <a:gd name="connsiteY12" fmla="*/ 31268 h 274616"/>
                  <a:gd name="connsiteX13" fmla="*/ 250146 w 250145"/>
                  <a:gd name="connsiteY13" fmla="*/ 44183 h 274616"/>
                  <a:gd name="connsiteX14" fmla="*/ 232472 w 250145"/>
                  <a:gd name="connsiteY14" fmla="*/ 98563 h 274616"/>
                  <a:gd name="connsiteX15" fmla="*/ 209361 w 250145"/>
                  <a:gd name="connsiteY15" fmla="*/ 144106 h 274616"/>
                  <a:gd name="connsiteX16" fmla="*/ 179452 w 250145"/>
                  <a:gd name="connsiteY16" fmla="*/ 166537 h 274616"/>
                  <a:gd name="connsiteX17" fmla="*/ 227034 w 250145"/>
                  <a:gd name="connsiteY17" fmla="*/ 274616 h 274616"/>
                  <a:gd name="connsiteX18" fmla="*/ 149544 w 250145"/>
                  <a:gd name="connsiteY18" fmla="*/ 258982 h 27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0145" h="274616">
                    <a:moveTo>
                      <a:pt x="149544" y="258982"/>
                    </a:moveTo>
                    <a:lnTo>
                      <a:pt x="99243" y="143426"/>
                    </a:lnTo>
                    <a:cubicBezTo>
                      <a:pt x="95164" y="147504"/>
                      <a:pt x="92445" y="154302"/>
                      <a:pt x="89726" y="162459"/>
                    </a:cubicBezTo>
                    <a:lnTo>
                      <a:pt x="63896" y="241309"/>
                    </a:lnTo>
                    <a:lnTo>
                      <a:pt x="0" y="228394"/>
                    </a:lnTo>
                    <a:lnTo>
                      <a:pt x="27190" y="146825"/>
                    </a:lnTo>
                    <a:cubicBezTo>
                      <a:pt x="36706" y="117596"/>
                      <a:pt x="53020" y="97203"/>
                      <a:pt x="74092" y="86327"/>
                    </a:cubicBezTo>
                    <a:lnTo>
                      <a:pt x="36026" y="0"/>
                    </a:lnTo>
                    <a:lnTo>
                      <a:pt x="112837" y="15634"/>
                    </a:lnTo>
                    <a:lnTo>
                      <a:pt x="154982" y="110798"/>
                    </a:lnTo>
                    <a:cubicBezTo>
                      <a:pt x="156341" y="110118"/>
                      <a:pt x="157021" y="108759"/>
                      <a:pt x="157701" y="108079"/>
                    </a:cubicBezTo>
                    <a:cubicBezTo>
                      <a:pt x="160419" y="104681"/>
                      <a:pt x="163818" y="97883"/>
                      <a:pt x="169256" y="81569"/>
                    </a:cubicBezTo>
                    <a:lnTo>
                      <a:pt x="186250" y="31268"/>
                    </a:lnTo>
                    <a:lnTo>
                      <a:pt x="250146" y="44183"/>
                    </a:lnTo>
                    <a:lnTo>
                      <a:pt x="232472" y="98563"/>
                    </a:lnTo>
                    <a:cubicBezTo>
                      <a:pt x="226355" y="117596"/>
                      <a:pt x="218198" y="132550"/>
                      <a:pt x="209361" y="144106"/>
                    </a:cubicBezTo>
                    <a:cubicBezTo>
                      <a:pt x="201884" y="152942"/>
                      <a:pt x="192367" y="160419"/>
                      <a:pt x="179452" y="166537"/>
                    </a:cubicBezTo>
                    <a:lnTo>
                      <a:pt x="227034" y="274616"/>
                    </a:lnTo>
                    <a:lnTo>
                      <a:pt x="149544" y="258982"/>
                    </a:lnTo>
                    <a:close/>
                  </a:path>
                </a:pathLst>
              </a:custGeom>
              <a:solidFill>
                <a:schemeClr val="accent1"/>
              </a:solidFill>
              <a:ln w="678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2" name="גרפיקה 277">
                <a:extLst>
                  <a:ext uri="{FF2B5EF4-FFF2-40B4-BE49-F238E27FC236}">
                    <a16:creationId xmlns:a16="http://schemas.microsoft.com/office/drawing/2014/main" id="{00E718C0-3789-46B6-B451-3921FA586D85}"/>
                  </a:ext>
                </a:extLst>
              </p:cNvPr>
              <p:cNvSpPr/>
              <p:nvPr/>
            </p:nvSpPr>
            <p:spPr>
              <a:xfrm>
                <a:off x="7980053" y="2292465"/>
                <a:ext cx="286172" cy="312002"/>
              </a:xfrm>
              <a:custGeom>
                <a:avLst/>
                <a:gdLst>
                  <a:gd name="connsiteX0" fmla="*/ 76811 w 286172"/>
                  <a:gd name="connsiteY0" fmla="*/ 36706 h 312002"/>
                  <a:gd name="connsiteX1" fmla="*/ 120994 w 286172"/>
                  <a:gd name="connsiteY1" fmla="*/ 45543 h 312002"/>
                  <a:gd name="connsiteX2" fmla="*/ 166537 w 286172"/>
                  <a:gd name="connsiteY2" fmla="*/ 148184 h 312002"/>
                  <a:gd name="connsiteX3" fmla="*/ 186250 w 286172"/>
                  <a:gd name="connsiteY3" fmla="*/ 133909 h 312002"/>
                  <a:gd name="connsiteX4" fmla="*/ 199845 w 286172"/>
                  <a:gd name="connsiteY4" fmla="*/ 103321 h 312002"/>
                  <a:gd name="connsiteX5" fmla="*/ 212760 w 286172"/>
                  <a:gd name="connsiteY5" fmla="*/ 63896 h 312002"/>
                  <a:gd name="connsiteX6" fmla="*/ 250146 w 286172"/>
                  <a:gd name="connsiteY6" fmla="*/ 71373 h 312002"/>
                  <a:gd name="connsiteX7" fmla="*/ 237910 w 286172"/>
                  <a:gd name="connsiteY7" fmla="*/ 112837 h 312002"/>
                  <a:gd name="connsiteX8" fmla="*/ 216838 w 286172"/>
                  <a:gd name="connsiteY8" fmla="*/ 153622 h 312002"/>
                  <a:gd name="connsiteX9" fmla="*/ 179452 w 286172"/>
                  <a:gd name="connsiteY9" fmla="*/ 177413 h 312002"/>
                  <a:gd name="connsiteX10" fmla="*/ 222276 w 286172"/>
                  <a:gd name="connsiteY10" fmla="*/ 273937 h 312002"/>
                  <a:gd name="connsiteX11" fmla="*/ 178093 w 286172"/>
                  <a:gd name="connsiteY11" fmla="*/ 265100 h 312002"/>
                  <a:gd name="connsiteX12" fmla="*/ 123713 w 286172"/>
                  <a:gd name="connsiteY12" fmla="*/ 141387 h 312002"/>
                  <a:gd name="connsiteX13" fmla="*/ 95164 w 286172"/>
                  <a:gd name="connsiteY13" fmla="*/ 176054 h 312002"/>
                  <a:gd name="connsiteX14" fmla="*/ 72733 w 286172"/>
                  <a:gd name="connsiteY14" fmla="*/ 243348 h 312002"/>
                  <a:gd name="connsiteX15" fmla="*/ 35347 w 286172"/>
                  <a:gd name="connsiteY15" fmla="*/ 235871 h 312002"/>
                  <a:gd name="connsiteX16" fmla="*/ 57778 w 286172"/>
                  <a:gd name="connsiteY16" fmla="*/ 168576 h 312002"/>
                  <a:gd name="connsiteX17" fmla="*/ 110118 w 286172"/>
                  <a:gd name="connsiteY17" fmla="*/ 111478 h 312002"/>
                  <a:gd name="connsiteX18" fmla="*/ 76811 w 286172"/>
                  <a:gd name="connsiteY18" fmla="*/ 36706 h 312002"/>
                  <a:gd name="connsiteX19" fmla="*/ 31268 w 286172"/>
                  <a:gd name="connsiteY19" fmla="*/ 0 h 312002"/>
                  <a:gd name="connsiteX20" fmla="*/ 52340 w 286172"/>
                  <a:gd name="connsiteY20" fmla="*/ 48262 h 312002"/>
                  <a:gd name="connsiteX21" fmla="*/ 74772 w 286172"/>
                  <a:gd name="connsiteY21" fmla="*/ 99243 h 312002"/>
                  <a:gd name="connsiteX22" fmla="*/ 31948 w 286172"/>
                  <a:gd name="connsiteY22" fmla="*/ 161099 h 312002"/>
                  <a:gd name="connsiteX23" fmla="*/ 9516 w 286172"/>
                  <a:gd name="connsiteY23" fmla="*/ 228394 h 312002"/>
                  <a:gd name="connsiteX24" fmla="*/ 0 w 286172"/>
                  <a:gd name="connsiteY24" fmla="*/ 257623 h 312002"/>
                  <a:gd name="connsiteX25" fmla="*/ 29909 w 286172"/>
                  <a:gd name="connsiteY25" fmla="*/ 263741 h 312002"/>
                  <a:gd name="connsiteX26" fmla="*/ 67295 w 286172"/>
                  <a:gd name="connsiteY26" fmla="*/ 271218 h 312002"/>
                  <a:gd name="connsiteX27" fmla="*/ 91086 w 286172"/>
                  <a:gd name="connsiteY27" fmla="*/ 275976 h 312002"/>
                  <a:gd name="connsiteX28" fmla="*/ 98563 w 286172"/>
                  <a:gd name="connsiteY28" fmla="*/ 252865 h 312002"/>
                  <a:gd name="connsiteX29" fmla="*/ 117596 w 286172"/>
                  <a:gd name="connsiteY29" fmla="*/ 195766 h 312002"/>
                  <a:gd name="connsiteX30" fmla="*/ 152942 w 286172"/>
                  <a:gd name="connsiteY30" fmla="*/ 276656 h 312002"/>
                  <a:gd name="connsiteX31" fmla="*/ 158380 w 286172"/>
                  <a:gd name="connsiteY31" fmla="*/ 289571 h 312002"/>
                  <a:gd name="connsiteX32" fmla="*/ 171975 w 286172"/>
                  <a:gd name="connsiteY32" fmla="*/ 292290 h 312002"/>
                  <a:gd name="connsiteX33" fmla="*/ 216158 w 286172"/>
                  <a:gd name="connsiteY33" fmla="*/ 301126 h 312002"/>
                  <a:gd name="connsiteX34" fmla="*/ 267819 w 286172"/>
                  <a:gd name="connsiteY34" fmla="*/ 312002 h 312002"/>
                  <a:gd name="connsiteX35" fmla="*/ 246747 w 286172"/>
                  <a:gd name="connsiteY35" fmla="*/ 263741 h 312002"/>
                  <a:gd name="connsiteX36" fmla="*/ 214799 w 286172"/>
                  <a:gd name="connsiteY36" fmla="*/ 191008 h 312002"/>
                  <a:gd name="connsiteX37" fmla="*/ 237910 w 286172"/>
                  <a:gd name="connsiteY37" fmla="*/ 171295 h 312002"/>
                  <a:gd name="connsiteX38" fmla="*/ 263741 w 286172"/>
                  <a:gd name="connsiteY38" fmla="*/ 121674 h 312002"/>
                  <a:gd name="connsiteX39" fmla="*/ 276656 w 286172"/>
                  <a:gd name="connsiteY39" fmla="*/ 81569 h 312002"/>
                  <a:gd name="connsiteX40" fmla="*/ 286172 w 286172"/>
                  <a:gd name="connsiteY40" fmla="*/ 53020 h 312002"/>
                  <a:gd name="connsiteX41" fmla="*/ 256263 w 286172"/>
                  <a:gd name="connsiteY41" fmla="*/ 46902 h 312002"/>
                  <a:gd name="connsiteX42" fmla="*/ 218877 w 286172"/>
                  <a:gd name="connsiteY42" fmla="*/ 38066 h 312002"/>
                  <a:gd name="connsiteX43" fmla="*/ 195086 w 286172"/>
                  <a:gd name="connsiteY43" fmla="*/ 33307 h 312002"/>
                  <a:gd name="connsiteX44" fmla="*/ 187609 w 286172"/>
                  <a:gd name="connsiteY44" fmla="*/ 56419 h 312002"/>
                  <a:gd name="connsiteX45" fmla="*/ 174694 w 286172"/>
                  <a:gd name="connsiteY45" fmla="*/ 95844 h 312002"/>
                  <a:gd name="connsiteX46" fmla="*/ 174014 w 286172"/>
                  <a:gd name="connsiteY46" fmla="*/ 97883 h 312002"/>
                  <a:gd name="connsiteX47" fmla="*/ 146145 w 286172"/>
                  <a:gd name="connsiteY47" fmla="*/ 35347 h 312002"/>
                  <a:gd name="connsiteX48" fmla="*/ 140707 w 286172"/>
                  <a:gd name="connsiteY48" fmla="*/ 22432 h 312002"/>
                  <a:gd name="connsiteX49" fmla="*/ 127112 w 286172"/>
                  <a:gd name="connsiteY49" fmla="*/ 19713 h 312002"/>
                  <a:gd name="connsiteX50" fmla="*/ 82929 w 286172"/>
                  <a:gd name="connsiteY50" fmla="*/ 10876 h 312002"/>
                  <a:gd name="connsiteX51" fmla="*/ 31268 w 286172"/>
                  <a:gd name="connsiteY51" fmla="*/ 0 h 312002"/>
                  <a:gd name="connsiteX52" fmla="*/ 31268 w 286172"/>
                  <a:gd name="connsiteY52" fmla="*/ 0 h 31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86172" h="312002">
                    <a:moveTo>
                      <a:pt x="76811" y="36706"/>
                    </a:moveTo>
                    <a:lnTo>
                      <a:pt x="120994" y="45543"/>
                    </a:lnTo>
                    <a:lnTo>
                      <a:pt x="166537" y="148184"/>
                    </a:lnTo>
                    <a:cubicBezTo>
                      <a:pt x="175374" y="144785"/>
                      <a:pt x="182171" y="140027"/>
                      <a:pt x="186250" y="133909"/>
                    </a:cubicBezTo>
                    <a:cubicBezTo>
                      <a:pt x="190328" y="127792"/>
                      <a:pt x="195086" y="118275"/>
                      <a:pt x="199845" y="103321"/>
                    </a:cubicBezTo>
                    <a:lnTo>
                      <a:pt x="212760" y="63896"/>
                    </a:lnTo>
                    <a:lnTo>
                      <a:pt x="250146" y="71373"/>
                    </a:lnTo>
                    <a:lnTo>
                      <a:pt x="237910" y="112837"/>
                    </a:lnTo>
                    <a:cubicBezTo>
                      <a:pt x="232472" y="129831"/>
                      <a:pt x="224995" y="144106"/>
                      <a:pt x="216838" y="153622"/>
                    </a:cubicBezTo>
                    <a:cubicBezTo>
                      <a:pt x="208681" y="163818"/>
                      <a:pt x="196446" y="171975"/>
                      <a:pt x="179452" y="177413"/>
                    </a:cubicBezTo>
                    <a:lnTo>
                      <a:pt x="222276" y="273937"/>
                    </a:lnTo>
                    <a:lnTo>
                      <a:pt x="178093" y="265100"/>
                    </a:lnTo>
                    <a:lnTo>
                      <a:pt x="123713" y="141387"/>
                    </a:lnTo>
                    <a:cubicBezTo>
                      <a:pt x="110798" y="145465"/>
                      <a:pt x="101282" y="157021"/>
                      <a:pt x="95164" y="176054"/>
                    </a:cubicBezTo>
                    <a:lnTo>
                      <a:pt x="72733" y="243348"/>
                    </a:lnTo>
                    <a:lnTo>
                      <a:pt x="35347" y="235871"/>
                    </a:lnTo>
                    <a:lnTo>
                      <a:pt x="57778" y="168576"/>
                    </a:lnTo>
                    <a:cubicBezTo>
                      <a:pt x="67974" y="137308"/>
                      <a:pt x="85648" y="118275"/>
                      <a:pt x="110118" y="111478"/>
                    </a:cubicBezTo>
                    <a:lnTo>
                      <a:pt x="76811" y="36706"/>
                    </a:lnTo>
                    <a:moveTo>
                      <a:pt x="31268" y="0"/>
                    </a:moveTo>
                    <a:lnTo>
                      <a:pt x="52340" y="48262"/>
                    </a:lnTo>
                    <a:lnTo>
                      <a:pt x="74772" y="99243"/>
                    </a:lnTo>
                    <a:cubicBezTo>
                      <a:pt x="58458" y="110798"/>
                      <a:pt x="42144" y="129151"/>
                      <a:pt x="31948" y="161099"/>
                    </a:cubicBezTo>
                    <a:lnTo>
                      <a:pt x="9516" y="228394"/>
                    </a:lnTo>
                    <a:lnTo>
                      <a:pt x="0" y="257623"/>
                    </a:lnTo>
                    <a:lnTo>
                      <a:pt x="29909" y="263741"/>
                    </a:lnTo>
                    <a:lnTo>
                      <a:pt x="67295" y="271218"/>
                    </a:lnTo>
                    <a:lnTo>
                      <a:pt x="91086" y="275976"/>
                    </a:lnTo>
                    <a:lnTo>
                      <a:pt x="98563" y="252865"/>
                    </a:lnTo>
                    <a:lnTo>
                      <a:pt x="117596" y="195766"/>
                    </a:lnTo>
                    <a:lnTo>
                      <a:pt x="152942" y="276656"/>
                    </a:lnTo>
                    <a:lnTo>
                      <a:pt x="158380" y="289571"/>
                    </a:lnTo>
                    <a:lnTo>
                      <a:pt x="171975" y="292290"/>
                    </a:lnTo>
                    <a:lnTo>
                      <a:pt x="216158" y="301126"/>
                    </a:lnTo>
                    <a:lnTo>
                      <a:pt x="267819" y="312002"/>
                    </a:lnTo>
                    <a:lnTo>
                      <a:pt x="246747" y="263741"/>
                    </a:lnTo>
                    <a:lnTo>
                      <a:pt x="214799" y="191008"/>
                    </a:lnTo>
                    <a:cubicBezTo>
                      <a:pt x="223636" y="185570"/>
                      <a:pt x="231793" y="178773"/>
                      <a:pt x="237910" y="171295"/>
                    </a:cubicBezTo>
                    <a:cubicBezTo>
                      <a:pt x="248786" y="158380"/>
                      <a:pt x="256943" y="142066"/>
                      <a:pt x="263741" y="121674"/>
                    </a:cubicBezTo>
                    <a:lnTo>
                      <a:pt x="276656" y="81569"/>
                    </a:lnTo>
                    <a:lnTo>
                      <a:pt x="286172" y="53020"/>
                    </a:lnTo>
                    <a:lnTo>
                      <a:pt x="256263" y="46902"/>
                    </a:lnTo>
                    <a:lnTo>
                      <a:pt x="218877" y="38066"/>
                    </a:lnTo>
                    <a:lnTo>
                      <a:pt x="195086" y="33307"/>
                    </a:lnTo>
                    <a:lnTo>
                      <a:pt x="187609" y="56419"/>
                    </a:lnTo>
                    <a:lnTo>
                      <a:pt x="174694" y="95844"/>
                    </a:lnTo>
                    <a:cubicBezTo>
                      <a:pt x="174694" y="96524"/>
                      <a:pt x="174014" y="97203"/>
                      <a:pt x="174014" y="97883"/>
                    </a:cubicBezTo>
                    <a:lnTo>
                      <a:pt x="146145" y="35347"/>
                    </a:lnTo>
                    <a:lnTo>
                      <a:pt x="140707" y="22432"/>
                    </a:lnTo>
                    <a:lnTo>
                      <a:pt x="127112" y="19713"/>
                    </a:lnTo>
                    <a:lnTo>
                      <a:pt x="82929" y="10876"/>
                    </a:lnTo>
                    <a:lnTo>
                      <a:pt x="31268" y="0"/>
                    </a:lnTo>
                    <a:lnTo>
                      <a:pt x="31268" y="0"/>
                    </a:lnTo>
                    <a:close/>
                  </a:path>
                </a:pathLst>
              </a:custGeom>
              <a:solidFill>
                <a:schemeClr val="bg2"/>
              </a:solidFill>
              <a:ln w="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86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6880891" y="2186391"/>
            <a:ext cx="470829" cy="639088"/>
          </a:xfrm>
          <a:custGeom>
            <a:avLst/>
            <a:gdLst>
              <a:gd name="connsiteX0" fmla="*/ 212330 w 470829"/>
              <a:gd name="connsiteY0" fmla="*/ 384936 h 639088"/>
              <a:gd name="connsiteX1" fmla="*/ 215063 w 470829"/>
              <a:gd name="connsiteY1" fmla="*/ 393136 h 639088"/>
              <a:gd name="connsiteX2" fmla="*/ 296377 w 470829"/>
              <a:gd name="connsiteY2" fmla="*/ 568064 h 639088"/>
              <a:gd name="connsiteX3" fmla="*/ 275194 w 470829"/>
              <a:gd name="connsiteY3" fmla="*/ 628195 h 639088"/>
              <a:gd name="connsiteX4" fmla="*/ 231463 w 470829"/>
              <a:gd name="connsiteY4" fmla="*/ 614529 h 639088"/>
              <a:gd name="connsiteX5" fmla="*/ 199347 w 470829"/>
              <a:gd name="connsiteY5" fmla="*/ 548931 h 639088"/>
              <a:gd name="connsiteX6" fmla="*/ 149465 w 470829"/>
              <a:gd name="connsiteY6" fmla="*/ 439601 h 639088"/>
              <a:gd name="connsiteX7" fmla="*/ 146049 w 470829"/>
              <a:gd name="connsiteY7" fmla="*/ 433451 h 639088"/>
              <a:gd name="connsiteX8" fmla="*/ 125549 w 470829"/>
              <a:gd name="connsiteY8" fmla="*/ 480600 h 639088"/>
              <a:gd name="connsiteX9" fmla="*/ 76351 w 470829"/>
              <a:gd name="connsiteY9" fmla="*/ 611796 h 639088"/>
              <a:gd name="connsiteX10" fmla="*/ 58585 w 470829"/>
              <a:gd name="connsiteY10" fmla="*/ 635028 h 639088"/>
              <a:gd name="connsiteX11" fmla="*/ 16903 w 470829"/>
              <a:gd name="connsiteY11" fmla="*/ 628878 h 639088"/>
              <a:gd name="connsiteX12" fmla="*/ 1187 w 470829"/>
              <a:gd name="connsiteY12" fmla="*/ 589930 h 639088"/>
              <a:gd name="connsiteX13" fmla="*/ 20319 w 470829"/>
              <a:gd name="connsiteY13" fmla="*/ 531848 h 639088"/>
              <a:gd name="connsiteX14" fmla="*/ 99584 w 470829"/>
              <a:gd name="connsiteY14" fmla="*/ 346671 h 639088"/>
              <a:gd name="connsiteX15" fmla="*/ 128283 w 470829"/>
              <a:gd name="connsiteY15" fmla="*/ 281073 h 639088"/>
              <a:gd name="connsiteX16" fmla="*/ 196614 w 470829"/>
              <a:gd name="connsiteY16" fmla="*/ 155344 h 639088"/>
              <a:gd name="connsiteX17" fmla="*/ 255378 w 470829"/>
              <a:gd name="connsiteY17" fmla="*/ 78129 h 639088"/>
              <a:gd name="connsiteX18" fmla="*/ 405707 w 470829"/>
              <a:gd name="connsiteY18" fmla="*/ 3648 h 639088"/>
              <a:gd name="connsiteX19" fmla="*/ 430989 w 470829"/>
              <a:gd name="connsiteY19" fmla="*/ 232 h 639088"/>
              <a:gd name="connsiteX20" fmla="*/ 469938 w 470829"/>
              <a:gd name="connsiteY20" fmla="*/ 42597 h 639088"/>
              <a:gd name="connsiteX21" fmla="*/ 450805 w 470829"/>
              <a:gd name="connsiteY21" fmla="*/ 61047 h 639088"/>
              <a:gd name="connsiteX22" fmla="*/ 400240 w 470829"/>
              <a:gd name="connsiteY22" fmla="*/ 69930 h 639088"/>
              <a:gd name="connsiteX23" fmla="*/ 293644 w 470829"/>
              <a:gd name="connsiteY23" fmla="*/ 129378 h 639088"/>
              <a:gd name="connsiteX24" fmla="*/ 267678 w 470829"/>
              <a:gd name="connsiteY24" fmla="*/ 161493 h 639088"/>
              <a:gd name="connsiteX25" fmla="*/ 289544 w 470829"/>
              <a:gd name="connsiteY25" fmla="*/ 181993 h 639088"/>
              <a:gd name="connsiteX26" fmla="*/ 307310 w 470829"/>
              <a:gd name="connsiteY26" fmla="*/ 207275 h 639088"/>
              <a:gd name="connsiteX27" fmla="*/ 313460 w 470829"/>
              <a:gd name="connsiteY27" fmla="*/ 214792 h 639088"/>
              <a:gd name="connsiteX28" fmla="*/ 365391 w 470829"/>
              <a:gd name="connsiteY28" fmla="*/ 283806 h 639088"/>
              <a:gd name="connsiteX29" fmla="*/ 377008 w 470829"/>
              <a:gd name="connsiteY29" fmla="*/ 321388 h 639088"/>
              <a:gd name="connsiteX30" fmla="*/ 348309 w 470829"/>
              <a:gd name="connsiteY30" fmla="*/ 361704 h 639088"/>
              <a:gd name="connsiteX31" fmla="*/ 232829 w 470829"/>
              <a:gd name="connsiteY31" fmla="*/ 382886 h 639088"/>
              <a:gd name="connsiteX32" fmla="*/ 212330 w 470829"/>
              <a:gd name="connsiteY32" fmla="*/ 384936 h 639088"/>
              <a:gd name="connsiteX33" fmla="*/ 244445 w 470829"/>
              <a:gd name="connsiteY33" fmla="*/ 315238 h 639088"/>
              <a:gd name="connsiteX34" fmla="*/ 245812 w 470829"/>
              <a:gd name="connsiteY34" fmla="*/ 316605 h 639088"/>
              <a:gd name="connsiteX35" fmla="*/ 306627 w 470829"/>
              <a:gd name="connsiteY35" fmla="*/ 304989 h 639088"/>
              <a:gd name="connsiteX36" fmla="*/ 279294 w 470829"/>
              <a:gd name="connsiteY36" fmla="*/ 268773 h 639088"/>
              <a:gd name="connsiteX37" fmla="*/ 244445 w 470829"/>
              <a:gd name="connsiteY37" fmla="*/ 315238 h 6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0829" h="639088">
                <a:moveTo>
                  <a:pt x="212330" y="384936"/>
                </a:moveTo>
                <a:cubicBezTo>
                  <a:pt x="213013" y="387669"/>
                  <a:pt x="213696" y="390403"/>
                  <a:pt x="215063" y="393136"/>
                </a:cubicBezTo>
                <a:cubicBezTo>
                  <a:pt x="242396" y="451217"/>
                  <a:pt x="269045" y="509982"/>
                  <a:pt x="296377" y="568064"/>
                </a:cubicBezTo>
                <a:cubicBezTo>
                  <a:pt x="310727" y="598129"/>
                  <a:pt x="294327" y="619995"/>
                  <a:pt x="275194" y="628195"/>
                </a:cubicBezTo>
                <a:cubicBezTo>
                  <a:pt x="258112" y="635711"/>
                  <a:pt x="240346" y="630928"/>
                  <a:pt x="231463" y="614529"/>
                </a:cubicBezTo>
                <a:cubicBezTo>
                  <a:pt x="219846" y="592663"/>
                  <a:pt x="209597" y="570797"/>
                  <a:pt x="199347" y="548931"/>
                </a:cubicBezTo>
                <a:cubicBezTo>
                  <a:pt x="182264" y="512715"/>
                  <a:pt x="165865" y="475817"/>
                  <a:pt x="149465" y="439601"/>
                </a:cubicBezTo>
                <a:cubicBezTo>
                  <a:pt x="148782" y="437551"/>
                  <a:pt x="147415" y="436185"/>
                  <a:pt x="146049" y="433451"/>
                </a:cubicBezTo>
                <a:cubicBezTo>
                  <a:pt x="139216" y="449851"/>
                  <a:pt x="131699" y="464884"/>
                  <a:pt x="125549" y="480600"/>
                </a:cubicBezTo>
                <a:cubicBezTo>
                  <a:pt x="109150" y="523648"/>
                  <a:pt x="92750" y="567380"/>
                  <a:pt x="76351" y="611796"/>
                </a:cubicBezTo>
                <a:cubicBezTo>
                  <a:pt x="72934" y="621362"/>
                  <a:pt x="68835" y="630245"/>
                  <a:pt x="58585" y="635028"/>
                </a:cubicBezTo>
                <a:cubicBezTo>
                  <a:pt x="43552" y="642545"/>
                  <a:pt x="29202" y="639128"/>
                  <a:pt x="16903" y="628878"/>
                </a:cubicBezTo>
                <a:cubicBezTo>
                  <a:pt x="3920" y="619312"/>
                  <a:pt x="-2913" y="605646"/>
                  <a:pt x="1187" y="589930"/>
                </a:cubicBezTo>
                <a:cubicBezTo>
                  <a:pt x="5970" y="570114"/>
                  <a:pt x="13486" y="550981"/>
                  <a:pt x="20319" y="531848"/>
                </a:cubicBezTo>
                <a:cubicBezTo>
                  <a:pt x="43552" y="468300"/>
                  <a:pt x="68835" y="406802"/>
                  <a:pt x="99584" y="346671"/>
                </a:cubicBezTo>
                <a:cubicBezTo>
                  <a:pt x="110516" y="325488"/>
                  <a:pt x="118033" y="302939"/>
                  <a:pt x="128283" y="281073"/>
                </a:cubicBezTo>
                <a:cubicBezTo>
                  <a:pt x="148782" y="238024"/>
                  <a:pt x="170648" y="194976"/>
                  <a:pt x="196614" y="155344"/>
                </a:cubicBezTo>
                <a:cubicBezTo>
                  <a:pt x="214380" y="128694"/>
                  <a:pt x="231463" y="100679"/>
                  <a:pt x="255378" y="78129"/>
                </a:cubicBezTo>
                <a:cubicBezTo>
                  <a:pt x="298427" y="37814"/>
                  <a:pt x="348309" y="13898"/>
                  <a:pt x="405707" y="3648"/>
                </a:cubicBezTo>
                <a:cubicBezTo>
                  <a:pt x="413907" y="2282"/>
                  <a:pt x="422790" y="915"/>
                  <a:pt x="430989" y="232"/>
                </a:cubicBezTo>
                <a:cubicBezTo>
                  <a:pt x="454905" y="-2501"/>
                  <a:pt x="475405" y="19365"/>
                  <a:pt x="469938" y="42597"/>
                </a:cubicBezTo>
                <a:cubicBezTo>
                  <a:pt x="467205" y="52847"/>
                  <a:pt x="461055" y="59680"/>
                  <a:pt x="450805" y="61047"/>
                </a:cubicBezTo>
                <a:cubicBezTo>
                  <a:pt x="433723" y="64463"/>
                  <a:pt x="416640" y="65830"/>
                  <a:pt x="400240" y="69930"/>
                </a:cubicBezTo>
                <a:cubicBezTo>
                  <a:pt x="359242" y="79496"/>
                  <a:pt x="323026" y="98629"/>
                  <a:pt x="293644" y="129378"/>
                </a:cubicBezTo>
                <a:cubicBezTo>
                  <a:pt x="284077" y="139627"/>
                  <a:pt x="276561" y="150560"/>
                  <a:pt x="267678" y="161493"/>
                </a:cubicBezTo>
                <a:cubicBezTo>
                  <a:pt x="275878" y="169010"/>
                  <a:pt x="283394" y="174476"/>
                  <a:pt x="289544" y="181993"/>
                </a:cubicBezTo>
                <a:cubicBezTo>
                  <a:pt x="296377" y="189509"/>
                  <a:pt x="301160" y="199076"/>
                  <a:pt x="307310" y="207275"/>
                </a:cubicBezTo>
                <a:cubicBezTo>
                  <a:pt x="309360" y="210009"/>
                  <a:pt x="311410" y="212742"/>
                  <a:pt x="313460" y="214792"/>
                </a:cubicBezTo>
                <a:cubicBezTo>
                  <a:pt x="334642" y="235291"/>
                  <a:pt x="353775" y="257157"/>
                  <a:pt x="365391" y="283806"/>
                </a:cubicBezTo>
                <a:cubicBezTo>
                  <a:pt x="370175" y="296106"/>
                  <a:pt x="374275" y="308405"/>
                  <a:pt x="377008" y="321388"/>
                </a:cubicBezTo>
                <a:cubicBezTo>
                  <a:pt x="381108" y="343254"/>
                  <a:pt x="370175" y="357604"/>
                  <a:pt x="348309" y="361704"/>
                </a:cubicBezTo>
                <a:cubicBezTo>
                  <a:pt x="310043" y="368537"/>
                  <a:pt x="271095" y="376053"/>
                  <a:pt x="232829" y="382886"/>
                </a:cubicBezTo>
                <a:cubicBezTo>
                  <a:pt x="226679" y="384253"/>
                  <a:pt x="219846" y="384253"/>
                  <a:pt x="212330" y="384936"/>
                </a:cubicBezTo>
                <a:close/>
                <a:moveTo>
                  <a:pt x="244445" y="315238"/>
                </a:moveTo>
                <a:cubicBezTo>
                  <a:pt x="245129" y="315922"/>
                  <a:pt x="245129" y="315922"/>
                  <a:pt x="245812" y="316605"/>
                </a:cubicBezTo>
                <a:cubicBezTo>
                  <a:pt x="265628" y="313189"/>
                  <a:pt x="284761" y="309089"/>
                  <a:pt x="306627" y="304989"/>
                </a:cubicBezTo>
                <a:cubicBezTo>
                  <a:pt x="297060" y="292689"/>
                  <a:pt x="288861" y="281073"/>
                  <a:pt x="279294" y="268773"/>
                </a:cubicBezTo>
                <a:cubicBezTo>
                  <a:pt x="266995" y="285173"/>
                  <a:pt x="255378" y="300206"/>
                  <a:pt x="244445" y="315238"/>
                </a:cubicBezTo>
                <a:close/>
              </a:path>
            </a:pathLst>
          </a:custGeom>
          <a:solidFill>
            <a:schemeClr val="accent1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 dirty="0"/>
          </a:p>
        </p:txBody>
      </p:sp>
      <p:sp>
        <p:nvSpPr>
          <p:cNvPr id="287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7194295" y="2293888"/>
            <a:ext cx="108033" cy="108675"/>
          </a:xfrm>
          <a:custGeom>
            <a:avLst/>
            <a:gdLst>
              <a:gd name="connsiteX0" fmla="*/ 52671 w 108033"/>
              <a:gd name="connsiteY0" fmla="*/ 14 h 108675"/>
              <a:gd name="connsiteX1" fmla="*/ 108019 w 108033"/>
              <a:gd name="connsiteY1" fmla="*/ 53313 h 108675"/>
              <a:gd name="connsiteX2" fmla="*/ 54721 w 108033"/>
              <a:gd name="connsiteY2" fmla="*/ 108661 h 108675"/>
              <a:gd name="connsiteX3" fmla="*/ 56 w 108033"/>
              <a:gd name="connsiteY3" fmla="*/ 55362 h 108675"/>
              <a:gd name="connsiteX4" fmla="*/ 52671 w 108033"/>
              <a:gd name="connsiteY4" fmla="*/ 14 h 10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3" h="108675">
                <a:moveTo>
                  <a:pt x="52671" y="14"/>
                </a:moveTo>
                <a:cubicBezTo>
                  <a:pt x="82736" y="-669"/>
                  <a:pt x="107336" y="23247"/>
                  <a:pt x="108019" y="53313"/>
                </a:cubicBezTo>
                <a:cubicBezTo>
                  <a:pt x="108702" y="82695"/>
                  <a:pt x="84786" y="107977"/>
                  <a:pt x="54721" y="108661"/>
                </a:cubicBezTo>
                <a:cubicBezTo>
                  <a:pt x="24655" y="109344"/>
                  <a:pt x="56" y="85428"/>
                  <a:pt x="56" y="55362"/>
                </a:cubicBezTo>
                <a:cubicBezTo>
                  <a:pt x="-1311" y="24613"/>
                  <a:pt x="22605" y="14"/>
                  <a:pt x="52671" y="14"/>
                </a:cubicBezTo>
                <a:close/>
              </a:path>
            </a:pathLst>
          </a:custGeom>
          <a:solidFill>
            <a:schemeClr val="accent2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grpSp>
        <p:nvGrpSpPr>
          <p:cNvPr id="290" name="גרפיקה 288">
            <a:extLst>
              <a:ext uri="{FF2B5EF4-FFF2-40B4-BE49-F238E27FC236}">
                <a16:creationId xmlns:a16="http://schemas.microsoft.com/office/drawing/2014/main" id="{91A84AE2-C04F-4D7B-A2C4-1A9AF6B09F03}"/>
              </a:ext>
            </a:extLst>
          </p:cNvPr>
          <p:cNvGrpSpPr/>
          <p:nvPr/>
        </p:nvGrpSpPr>
        <p:grpSpPr>
          <a:xfrm>
            <a:off x="5726838" y="2146835"/>
            <a:ext cx="650434" cy="664359"/>
            <a:chOff x="5726838" y="2146835"/>
            <a:chExt cx="650434" cy="664359"/>
          </a:xfrm>
        </p:grpSpPr>
        <p:grpSp>
          <p:nvGrpSpPr>
            <p:cNvPr id="291" name="גרפיקה 288">
              <a:extLst>
                <a:ext uri="{FF2B5EF4-FFF2-40B4-BE49-F238E27FC236}">
                  <a16:creationId xmlns:a16="http://schemas.microsoft.com/office/drawing/2014/main" id="{678C6746-06C1-4876-B258-1D4189C245CB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92" name="גרפיקה 288">
                <a:extLst>
                  <a:ext uri="{FF2B5EF4-FFF2-40B4-BE49-F238E27FC236}">
                    <a16:creationId xmlns:a16="http://schemas.microsoft.com/office/drawing/2014/main" id="{73CFCA99-75E6-4148-8649-6A8F56DCF2EF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3" name="גרפיקה 288">
                <a:extLst>
                  <a:ext uri="{FF2B5EF4-FFF2-40B4-BE49-F238E27FC236}">
                    <a16:creationId xmlns:a16="http://schemas.microsoft.com/office/drawing/2014/main" id="{A5FD535A-FCCC-49E2-91CC-C85A49DFC62C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94" name="גרפיקה 288">
              <a:extLst>
                <a:ext uri="{FF2B5EF4-FFF2-40B4-BE49-F238E27FC236}">
                  <a16:creationId xmlns:a16="http://schemas.microsoft.com/office/drawing/2014/main" id="{E22D6601-5773-43A3-8499-3442FCB4DD6E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95" name="גרפיקה 288">
                <a:extLst>
                  <a:ext uri="{FF2B5EF4-FFF2-40B4-BE49-F238E27FC236}">
                    <a16:creationId xmlns:a16="http://schemas.microsoft.com/office/drawing/2014/main" id="{6858F4B9-DB29-4816-884E-DA814AFD3A15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6" name="גרפיקה 288">
                <a:extLst>
                  <a:ext uri="{FF2B5EF4-FFF2-40B4-BE49-F238E27FC236}">
                    <a16:creationId xmlns:a16="http://schemas.microsoft.com/office/drawing/2014/main" id="{0B1F92E0-DFD1-439F-AC90-8C4E939D2932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09" name="קבוצה 308">
            <a:extLst>
              <a:ext uri="{FF2B5EF4-FFF2-40B4-BE49-F238E27FC236}">
                <a16:creationId xmlns:a16="http://schemas.microsoft.com/office/drawing/2014/main" id="{781A4C1E-AAB3-4BE3-A3E8-B3D39F1AE79F}"/>
              </a:ext>
            </a:extLst>
          </p:cNvPr>
          <p:cNvGrpSpPr/>
          <p:nvPr/>
        </p:nvGrpSpPr>
        <p:grpSpPr>
          <a:xfrm>
            <a:off x="4551103" y="3458286"/>
            <a:ext cx="589663" cy="633971"/>
            <a:chOff x="3697988" y="2123666"/>
            <a:chExt cx="623265" cy="670098"/>
          </a:xfrm>
        </p:grpSpPr>
        <p:sp>
          <p:nvSpPr>
            <p:cNvPr id="307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697988" y="2169846"/>
              <a:ext cx="623265" cy="623918"/>
            </a:xfrm>
            <a:custGeom>
              <a:avLst/>
              <a:gdLst>
                <a:gd name="connsiteX0" fmla="*/ 553895 w 623265"/>
                <a:gd name="connsiteY0" fmla="*/ 549132 h 623918"/>
                <a:gd name="connsiteX1" fmla="*/ 174800 w 623265"/>
                <a:gd name="connsiteY1" fmla="*/ 622475 h 623918"/>
                <a:gd name="connsiteX2" fmla="*/ 74787 w 623265"/>
                <a:gd name="connsiteY2" fmla="*/ 554847 h 623918"/>
                <a:gd name="connsiteX3" fmla="*/ 1445 w 623265"/>
                <a:gd name="connsiteY3" fmla="*/ 174800 h 623918"/>
                <a:gd name="connsiteX4" fmla="*/ 69072 w 623265"/>
                <a:gd name="connsiteY4" fmla="*/ 74787 h 623918"/>
                <a:gd name="connsiteX5" fmla="*/ 448167 w 623265"/>
                <a:gd name="connsiteY5" fmla="*/ 1445 h 623918"/>
                <a:gd name="connsiteX6" fmla="*/ 548180 w 623265"/>
                <a:gd name="connsiteY6" fmla="*/ 69072 h 623918"/>
                <a:gd name="connsiteX7" fmla="*/ 621522 w 623265"/>
                <a:gd name="connsiteY7" fmla="*/ 449120 h 623918"/>
                <a:gd name="connsiteX8" fmla="*/ 553895 w 623265"/>
                <a:gd name="connsiteY8" fmla="*/ 549132 h 6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265" h="623918">
                  <a:moveTo>
                    <a:pt x="553895" y="549132"/>
                  </a:moveTo>
                  <a:lnTo>
                    <a:pt x="174800" y="622475"/>
                  </a:lnTo>
                  <a:cubicBezTo>
                    <a:pt x="128127" y="631047"/>
                    <a:pt x="83360" y="600567"/>
                    <a:pt x="74787" y="554847"/>
                  </a:cubicBezTo>
                  <a:lnTo>
                    <a:pt x="1445" y="174800"/>
                  </a:lnTo>
                  <a:cubicBezTo>
                    <a:pt x="-7128" y="128127"/>
                    <a:pt x="23352" y="83360"/>
                    <a:pt x="69072" y="74787"/>
                  </a:cubicBezTo>
                  <a:lnTo>
                    <a:pt x="448167" y="1445"/>
                  </a:lnTo>
                  <a:cubicBezTo>
                    <a:pt x="494840" y="-7128"/>
                    <a:pt x="539607" y="23352"/>
                    <a:pt x="548180" y="69072"/>
                  </a:cubicBezTo>
                  <a:lnTo>
                    <a:pt x="621522" y="449120"/>
                  </a:lnTo>
                  <a:cubicBezTo>
                    <a:pt x="631047" y="494840"/>
                    <a:pt x="600567" y="540560"/>
                    <a:pt x="553895" y="549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8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804207" y="2123666"/>
              <a:ext cx="508634" cy="534352"/>
            </a:xfrm>
            <a:custGeom>
              <a:avLst/>
              <a:gdLst>
                <a:gd name="connsiteX0" fmla="*/ 450533 w 508634"/>
                <a:gd name="connsiteY0" fmla="*/ 0 h 534352"/>
                <a:gd name="connsiteX1" fmla="*/ 191453 w 508634"/>
                <a:gd name="connsiteY1" fmla="*/ 443865 h 534352"/>
                <a:gd name="connsiteX2" fmla="*/ 159068 w 508634"/>
                <a:gd name="connsiteY2" fmla="*/ 465773 h 534352"/>
                <a:gd name="connsiteX3" fmla="*/ 120968 w 508634"/>
                <a:gd name="connsiteY3" fmla="*/ 455295 h 534352"/>
                <a:gd name="connsiteX4" fmla="*/ 42863 w 508634"/>
                <a:gd name="connsiteY4" fmla="*/ 390525 h 534352"/>
                <a:gd name="connsiteX5" fmla="*/ 0 w 508634"/>
                <a:gd name="connsiteY5" fmla="*/ 441960 h 534352"/>
                <a:gd name="connsiteX6" fmla="*/ 78105 w 508634"/>
                <a:gd name="connsiteY6" fmla="*/ 507683 h 534352"/>
                <a:gd name="connsiteX7" fmla="*/ 150495 w 508634"/>
                <a:gd name="connsiteY7" fmla="*/ 534353 h 534352"/>
                <a:gd name="connsiteX8" fmla="*/ 169545 w 508634"/>
                <a:gd name="connsiteY8" fmla="*/ 532448 h 534352"/>
                <a:gd name="connsiteX9" fmla="*/ 248603 w 508634"/>
                <a:gd name="connsiteY9" fmla="*/ 478155 h 534352"/>
                <a:gd name="connsiteX10" fmla="*/ 508635 w 508634"/>
                <a:gd name="connsiteY10" fmla="*/ 34290 h 534352"/>
                <a:gd name="connsiteX11" fmla="*/ 450533 w 508634"/>
                <a:gd name="connsiteY11" fmla="*/ 0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634" h="534352">
                  <a:moveTo>
                    <a:pt x="450533" y="0"/>
                  </a:moveTo>
                  <a:lnTo>
                    <a:pt x="191453" y="443865"/>
                  </a:lnTo>
                  <a:cubicBezTo>
                    <a:pt x="184785" y="455295"/>
                    <a:pt x="172403" y="463868"/>
                    <a:pt x="159068" y="465773"/>
                  </a:cubicBezTo>
                  <a:cubicBezTo>
                    <a:pt x="145733" y="467678"/>
                    <a:pt x="131445" y="464820"/>
                    <a:pt x="120968" y="455295"/>
                  </a:cubicBezTo>
                  <a:lnTo>
                    <a:pt x="42863" y="390525"/>
                  </a:lnTo>
                  <a:lnTo>
                    <a:pt x="0" y="441960"/>
                  </a:lnTo>
                  <a:lnTo>
                    <a:pt x="78105" y="507683"/>
                  </a:lnTo>
                  <a:cubicBezTo>
                    <a:pt x="98108" y="524828"/>
                    <a:pt x="124777" y="534353"/>
                    <a:pt x="150495" y="534353"/>
                  </a:cubicBezTo>
                  <a:cubicBezTo>
                    <a:pt x="157163" y="534353"/>
                    <a:pt x="163830" y="533400"/>
                    <a:pt x="169545" y="532448"/>
                  </a:cubicBezTo>
                  <a:cubicBezTo>
                    <a:pt x="202883" y="526733"/>
                    <a:pt x="231458" y="506730"/>
                    <a:pt x="248603" y="478155"/>
                  </a:cubicBezTo>
                  <a:lnTo>
                    <a:pt x="508635" y="34290"/>
                  </a:lnTo>
                  <a:lnTo>
                    <a:pt x="45053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15" name="קבוצה 314">
            <a:extLst>
              <a:ext uri="{FF2B5EF4-FFF2-40B4-BE49-F238E27FC236}">
                <a16:creationId xmlns:a16="http://schemas.microsoft.com/office/drawing/2014/main" id="{E55C9E03-FB51-4348-A2C9-6D220CC67B73}"/>
              </a:ext>
            </a:extLst>
          </p:cNvPr>
          <p:cNvGrpSpPr/>
          <p:nvPr/>
        </p:nvGrpSpPr>
        <p:grpSpPr>
          <a:xfrm>
            <a:off x="3642843" y="3470436"/>
            <a:ext cx="601555" cy="601022"/>
            <a:chOff x="2710084" y="2163649"/>
            <a:chExt cx="601555" cy="601022"/>
          </a:xfrm>
        </p:grpSpPr>
        <p:sp>
          <p:nvSpPr>
            <p:cNvPr id="312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3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4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316" name="Google Shape;231;p19">
            <a:extLst>
              <a:ext uri="{FF2B5EF4-FFF2-40B4-BE49-F238E27FC236}">
                <a16:creationId xmlns:a16="http://schemas.microsoft.com/office/drawing/2014/main" id="{3E36A56D-5DF5-4D28-B777-86D25B1DCEBB}"/>
              </a:ext>
            </a:extLst>
          </p:cNvPr>
          <p:cNvSpPr/>
          <p:nvPr/>
        </p:nvSpPr>
        <p:spPr>
          <a:xfrm>
            <a:off x="354934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232;p19">
            <a:extLst>
              <a:ext uri="{FF2B5EF4-FFF2-40B4-BE49-F238E27FC236}">
                <a16:creationId xmlns:a16="http://schemas.microsoft.com/office/drawing/2014/main" id="{1722A937-9472-4314-848F-27E7B33DC2CE}"/>
              </a:ext>
            </a:extLst>
          </p:cNvPr>
          <p:cNvSpPr txBox="1">
            <a:spLocks/>
          </p:cNvSpPr>
          <p:nvPr/>
        </p:nvSpPr>
        <p:spPr>
          <a:xfrm>
            <a:off x="364184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עבודה קבוצתית</a:t>
            </a:r>
          </a:p>
        </p:txBody>
      </p:sp>
      <p:sp>
        <p:nvSpPr>
          <p:cNvPr id="318" name="Google Shape;231;p19">
            <a:extLst>
              <a:ext uri="{FF2B5EF4-FFF2-40B4-BE49-F238E27FC236}">
                <a16:creationId xmlns:a16="http://schemas.microsoft.com/office/drawing/2014/main" id="{589BE09C-94C5-420E-B5FB-12D30A766356}"/>
              </a:ext>
            </a:extLst>
          </p:cNvPr>
          <p:cNvSpPr/>
          <p:nvPr/>
        </p:nvSpPr>
        <p:spPr>
          <a:xfrm>
            <a:off x="2576505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232;p19">
            <a:extLst>
              <a:ext uri="{FF2B5EF4-FFF2-40B4-BE49-F238E27FC236}">
                <a16:creationId xmlns:a16="http://schemas.microsoft.com/office/drawing/2014/main" id="{51DF550E-F817-4126-B78B-36A0954B242D}"/>
              </a:ext>
            </a:extLst>
          </p:cNvPr>
          <p:cNvSpPr txBox="1">
            <a:spLocks/>
          </p:cNvSpPr>
          <p:nvPr/>
        </p:nvSpPr>
        <p:spPr>
          <a:xfrm>
            <a:off x="2669009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משחק</a:t>
            </a:r>
          </a:p>
        </p:txBody>
      </p:sp>
      <p:sp>
        <p:nvSpPr>
          <p:cNvPr id="320" name="Google Shape;231;p19">
            <a:extLst>
              <a:ext uri="{FF2B5EF4-FFF2-40B4-BE49-F238E27FC236}">
                <a16:creationId xmlns:a16="http://schemas.microsoft.com/office/drawing/2014/main" id="{A7129ABE-4232-413C-967B-78C51CE8B289}"/>
              </a:ext>
            </a:extLst>
          </p:cNvPr>
          <p:cNvSpPr/>
          <p:nvPr/>
        </p:nvSpPr>
        <p:spPr>
          <a:xfrm>
            <a:off x="156621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/>
          </a:p>
        </p:txBody>
      </p:sp>
      <p:sp>
        <p:nvSpPr>
          <p:cNvPr id="321" name="Google Shape;232;p19">
            <a:extLst>
              <a:ext uri="{FF2B5EF4-FFF2-40B4-BE49-F238E27FC236}">
                <a16:creationId xmlns:a16="http://schemas.microsoft.com/office/drawing/2014/main" id="{DE234887-9DF4-4D16-BC1D-770971F85425}"/>
              </a:ext>
            </a:extLst>
          </p:cNvPr>
          <p:cNvSpPr txBox="1">
            <a:spLocks/>
          </p:cNvSpPr>
          <p:nvPr/>
        </p:nvSpPr>
        <p:spPr>
          <a:xfrm>
            <a:off x="165871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sp>
        <p:nvSpPr>
          <p:cNvPr id="322" name="Google Shape;231;p19">
            <a:extLst>
              <a:ext uri="{FF2B5EF4-FFF2-40B4-BE49-F238E27FC236}">
                <a16:creationId xmlns:a16="http://schemas.microsoft.com/office/drawing/2014/main" id="{17AD3E2E-4859-4B7D-8087-2684A189338A}"/>
              </a:ext>
            </a:extLst>
          </p:cNvPr>
          <p:cNvSpPr/>
          <p:nvPr/>
        </p:nvSpPr>
        <p:spPr>
          <a:xfrm>
            <a:off x="5391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232;p19">
            <a:extLst>
              <a:ext uri="{FF2B5EF4-FFF2-40B4-BE49-F238E27FC236}">
                <a16:creationId xmlns:a16="http://schemas.microsoft.com/office/drawing/2014/main" id="{B0318402-65E7-4C27-BCD7-5CCC31DDD5EB}"/>
              </a:ext>
            </a:extLst>
          </p:cNvPr>
          <p:cNvSpPr txBox="1">
            <a:spLocks/>
          </p:cNvSpPr>
          <p:nvPr/>
        </p:nvSpPr>
        <p:spPr>
          <a:xfrm>
            <a:off x="638995" y="270618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326" name="גרפיקה 324">
            <a:extLst>
              <a:ext uri="{FF2B5EF4-FFF2-40B4-BE49-F238E27FC236}">
                <a16:creationId xmlns:a16="http://schemas.microsoft.com/office/drawing/2014/main" id="{DF8FD8B2-FD5F-4AAC-8584-8CCA4DBE60FD}"/>
              </a:ext>
            </a:extLst>
          </p:cNvPr>
          <p:cNvGrpSpPr/>
          <p:nvPr/>
        </p:nvGrpSpPr>
        <p:grpSpPr>
          <a:xfrm rot="21169383">
            <a:off x="4852445" y="2175228"/>
            <a:ext cx="427499" cy="645688"/>
            <a:chOff x="4852445" y="2175228"/>
            <a:chExt cx="427499" cy="645688"/>
          </a:xfrm>
        </p:grpSpPr>
        <p:sp>
          <p:nvSpPr>
            <p:cNvPr id="327" name="גרפיקה 324">
              <a:extLst>
                <a:ext uri="{FF2B5EF4-FFF2-40B4-BE49-F238E27FC236}">
                  <a16:creationId xmlns:a16="http://schemas.microsoft.com/office/drawing/2014/main" id="{9A134417-B019-4B0D-930C-1B6217E80B29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8" name="גרפיקה 324">
              <a:extLst>
                <a:ext uri="{FF2B5EF4-FFF2-40B4-BE49-F238E27FC236}">
                  <a16:creationId xmlns:a16="http://schemas.microsoft.com/office/drawing/2014/main" id="{32562D95-468C-4CCF-B78F-506EA6E51AE3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9" name="גרפיקה 324">
              <a:extLst>
                <a:ext uri="{FF2B5EF4-FFF2-40B4-BE49-F238E27FC236}">
                  <a16:creationId xmlns:a16="http://schemas.microsoft.com/office/drawing/2014/main" id="{3C70C780-F4DF-44C7-B1AC-37769E8D5C8C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0" name="גרפיקה 324">
              <a:extLst>
                <a:ext uri="{FF2B5EF4-FFF2-40B4-BE49-F238E27FC236}">
                  <a16:creationId xmlns:a16="http://schemas.microsoft.com/office/drawing/2014/main" id="{B29008D0-07C8-423D-B0E1-44B4E96EA0D5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1" name="גרפיקה 324">
              <a:extLst>
                <a:ext uri="{FF2B5EF4-FFF2-40B4-BE49-F238E27FC236}">
                  <a16:creationId xmlns:a16="http://schemas.microsoft.com/office/drawing/2014/main" id="{E6361AF1-90B2-405F-9E4C-D9E0DAFB7C8D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34" name="גרפיקה 332">
            <a:extLst>
              <a:ext uri="{FF2B5EF4-FFF2-40B4-BE49-F238E27FC236}">
                <a16:creationId xmlns:a16="http://schemas.microsoft.com/office/drawing/2014/main" id="{80016C73-5E14-453C-A5B1-1D0F4583DD42}"/>
              </a:ext>
            </a:extLst>
          </p:cNvPr>
          <p:cNvGrpSpPr/>
          <p:nvPr/>
        </p:nvGrpSpPr>
        <p:grpSpPr>
          <a:xfrm>
            <a:off x="701139" y="2115178"/>
            <a:ext cx="586178" cy="668405"/>
            <a:chOff x="701139" y="2115178"/>
            <a:chExt cx="586178" cy="668405"/>
          </a:xfrm>
        </p:grpSpPr>
        <p:sp>
          <p:nvSpPr>
            <p:cNvPr id="335" name="גרפיקה 332">
              <a:extLst>
                <a:ext uri="{FF2B5EF4-FFF2-40B4-BE49-F238E27FC236}">
                  <a16:creationId xmlns:a16="http://schemas.microsoft.com/office/drawing/2014/main" id="{9968DB56-F450-4038-AB8F-099BFBC414A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6" name="גרפיקה 332">
              <a:extLst>
                <a:ext uri="{FF2B5EF4-FFF2-40B4-BE49-F238E27FC236}">
                  <a16:creationId xmlns:a16="http://schemas.microsoft.com/office/drawing/2014/main" id="{8390322E-F06D-4C65-9916-43B0A61131F8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37" name="גרפיקה 332">
              <a:extLst>
                <a:ext uri="{FF2B5EF4-FFF2-40B4-BE49-F238E27FC236}">
                  <a16:creationId xmlns:a16="http://schemas.microsoft.com/office/drawing/2014/main" id="{61C2DBBC-7886-42B2-99FE-C83674FAF43B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338" name="גרפיקה 332">
                <a:extLst>
                  <a:ext uri="{FF2B5EF4-FFF2-40B4-BE49-F238E27FC236}">
                    <a16:creationId xmlns:a16="http://schemas.microsoft.com/office/drawing/2014/main" id="{F8E3F96F-066B-43AD-B2AA-44FB6882DCED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9" name="גרפיקה 332">
                <a:extLst>
                  <a:ext uri="{FF2B5EF4-FFF2-40B4-BE49-F238E27FC236}">
                    <a16:creationId xmlns:a16="http://schemas.microsoft.com/office/drawing/2014/main" id="{6C416094-1C92-46BF-8FE9-756042B76B94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340" name="גרפיקה 332">
              <a:extLst>
                <a:ext uri="{FF2B5EF4-FFF2-40B4-BE49-F238E27FC236}">
                  <a16:creationId xmlns:a16="http://schemas.microsoft.com/office/drawing/2014/main" id="{AA5BBCDE-A678-42F1-B7A4-A2DCE2EBDB6F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1" name="גרפיקה 332">
              <a:extLst>
                <a:ext uri="{FF2B5EF4-FFF2-40B4-BE49-F238E27FC236}">
                  <a16:creationId xmlns:a16="http://schemas.microsoft.com/office/drawing/2014/main" id="{0E536E50-A3B8-43B5-AB27-AEE6B5AD377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44" name="גרפיקה 342">
            <a:extLst>
              <a:ext uri="{FF2B5EF4-FFF2-40B4-BE49-F238E27FC236}">
                <a16:creationId xmlns:a16="http://schemas.microsoft.com/office/drawing/2014/main" id="{19F2E8FC-1F8C-437A-9992-F81F085358FA}"/>
              </a:ext>
            </a:extLst>
          </p:cNvPr>
          <p:cNvGrpSpPr/>
          <p:nvPr/>
        </p:nvGrpSpPr>
        <p:grpSpPr>
          <a:xfrm>
            <a:off x="1671636" y="2187978"/>
            <a:ext cx="687649" cy="639170"/>
            <a:chOff x="1671636" y="2187978"/>
            <a:chExt cx="687649" cy="639170"/>
          </a:xfrm>
        </p:grpSpPr>
        <p:sp>
          <p:nvSpPr>
            <p:cNvPr id="345" name="גרפיקה 342">
              <a:extLst>
                <a:ext uri="{FF2B5EF4-FFF2-40B4-BE49-F238E27FC236}">
                  <a16:creationId xmlns:a16="http://schemas.microsoft.com/office/drawing/2014/main" id="{5E6D4416-226C-4A93-8031-2D63FD762227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6" name="גרפיקה 342">
              <a:extLst>
                <a:ext uri="{FF2B5EF4-FFF2-40B4-BE49-F238E27FC236}">
                  <a16:creationId xmlns:a16="http://schemas.microsoft.com/office/drawing/2014/main" id="{79070983-21B0-4AC0-8555-C5616D868B82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7" name="גרפיקה 342">
              <a:extLst>
                <a:ext uri="{FF2B5EF4-FFF2-40B4-BE49-F238E27FC236}">
                  <a16:creationId xmlns:a16="http://schemas.microsoft.com/office/drawing/2014/main" id="{D797D704-6193-4485-A475-0320016E9CC7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8" name="גרפיקה 342">
              <a:extLst>
                <a:ext uri="{FF2B5EF4-FFF2-40B4-BE49-F238E27FC236}">
                  <a16:creationId xmlns:a16="http://schemas.microsoft.com/office/drawing/2014/main" id="{85F20AC5-178E-4ADF-BF32-A041977FEA77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9" name="גרפיקה 342">
              <a:extLst>
                <a:ext uri="{FF2B5EF4-FFF2-40B4-BE49-F238E27FC236}">
                  <a16:creationId xmlns:a16="http://schemas.microsoft.com/office/drawing/2014/main" id="{E9F5DFEB-89CE-4037-BB5D-AC513D79FFC4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50" name="גרפיקה 342">
              <a:extLst>
                <a:ext uri="{FF2B5EF4-FFF2-40B4-BE49-F238E27FC236}">
                  <a16:creationId xmlns:a16="http://schemas.microsoft.com/office/drawing/2014/main" id="{C122D67D-4487-4BD8-A63E-199AAC004D4D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51" name="גרפיקה 342">
                <a:extLst>
                  <a:ext uri="{FF2B5EF4-FFF2-40B4-BE49-F238E27FC236}">
                    <a16:creationId xmlns:a16="http://schemas.microsoft.com/office/drawing/2014/main" id="{207B6CF6-3A89-49F3-92A2-EAE0C2F6FC11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52" name="גרפיקה 342">
                <a:extLst>
                  <a:ext uri="{FF2B5EF4-FFF2-40B4-BE49-F238E27FC236}">
                    <a16:creationId xmlns:a16="http://schemas.microsoft.com/office/drawing/2014/main" id="{63D1A0D0-C66D-4657-9911-981293B46FB7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55" name="גרפיקה 353">
            <a:extLst>
              <a:ext uri="{FF2B5EF4-FFF2-40B4-BE49-F238E27FC236}">
                <a16:creationId xmlns:a16="http://schemas.microsoft.com/office/drawing/2014/main" id="{F247677F-6319-4E37-9B66-D6EF3B8A4C4B}"/>
              </a:ext>
            </a:extLst>
          </p:cNvPr>
          <p:cNvGrpSpPr/>
          <p:nvPr/>
        </p:nvGrpSpPr>
        <p:grpSpPr>
          <a:xfrm>
            <a:off x="2640301" y="2170567"/>
            <a:ext cx="809641" cy="595103"/>
            <a:chOff x="2640301" y="2170567"/>
            <a:chExt cx="863766" cy="634886"/>
          </a:xfrm>
        </p:grpSpPr>
        <p:sp>
          <p:nvSpPr>
            <p:cNvPr id="356" name="גרפיקה 353">
              <a:extLst>
                <a:ext uri="{FF2B5EF4-FFF2-40B4-BE49-F238E27FC236}">
                  <a16:creationId xmlns:a16="http://schemas.microsoft.com/office/drawing/2014/main" id="{2D6EAC15-AE91-4D9D-959B-B12D602EE92F}"/>
                </a:ext>
              </a:extLst>
            </p:cNvPr>
            <p:cNvSpPr/>
            <p:nvPr/>
          </p:nvSpPr>
          <p:spPr>
            <a:xfrm>
              <a:off x="2640301" y="2338894"/>
              <a:ext cx="863766" cy="466559"/>
            </a:xfrm>
            <a:custGeom>
              <a:avLst/>
              <a:gdLst>
                <a:gd name="connsiteX0" fmla="*/ 645090 w 863766"/>
                <a:gd name="connsiteY0" fmla="*/ 1652 h 466559"/>
                <a:gd name="connsiteX1" fmla="*/ 645090 w 863766"/>
                <a:gd name="connsiteY1" fmla="*/ 1652 h 466559"/>
                <a:gd name="connsiteX2" fmla="*/ 155805 w 863766"/>
                <a:gd name="connsiteY2" fmla="*/ 82670 h 466559"/>
                <a:gd name="connsiteX3" fmla="*/ 155805 w 863766"/>
                <a:gd name="connsiteY3" fmla="*/ 82670 h 466559"/>
                <a:gd name="connsiteX4" fmla="*/ 2506 w 863766"/>
                <a:gd name="connsiteY4" fmla="*/ 304278 h 466559"/>
                <a:gd name="connsiteX5" fmla="*/ 225703 w 863766"/>
                <a:gd name="connsiteY5" fmla="*/ 463931 h 466559"/>
                <a:gd name="connsiteX6" fmla="*/ 386150 w 863766"/>
                <a:gd name="connsiteY6" fmla="*/ 301895 h 466559"/>
                <a:gd name="connsiteX7" fmla="*/ 497351 w 863766"/>
                <a:gd name="connsiteY7" fmla="*/ 283626 h 466559"/>
                <a:gd name="connsiteX8" fmla="*/ 701485 w 863766"/>
                <a:gd name="connsiteY8" fmla="*/ 385296 h 466559"/>
                <a:gd name="connsiteX9" fmla="*/ 861138 w 863766"/>
                <a:gd name="connsiteY9" fmla="*/ 162099 h 466559"/>
                <a:gd name="connsiteX10" fmla="*/ 645090 w 863766"/>
                <a:gd name="connsiteY10" fmla="*/ 1652 h 46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3766" h="466559">
                  <a:moveTo>
                    <a:pt x="645090" y="1652"/>
                  </a:moveTo>
                  <a:lnTo>
                    <a:pt x="645090" y="1652"/>
                  </a:lnTo>
                  <a:lnTo>
                    <a:pt x="155805" y="82670"/>
                  </a:lnTo>
                  <a:lnTo>
                    <a:pt x="155805" y="82670"/>
                  </a:lnTo>
                  <a:cubicBezTo>
                    <a:pt x="54135" y="102527"/>
                    <a:pt x="-14174" y="201020"/>
                    <a:pt x="2506" y="304278"/>
                  </a:cubicBezTo>
                  <a:cubicBezTo>
                    <a:pt x="19981" y="409919"/>
                    <a:pt x="120062" y="481405"/>
                    <a:pt x="225703" y="463931"/>
                  </a:cubicBezTo>
                  <a:cubicBezTo>
                    <a:pt x="310692" y="449634"/>
                    <a:pt x="373442" y="382119"/>
                    <a:pt x="386150" y="301895"/>
                  </a:cubicBezTo>
                  <a:lnTo>
                    <a:pt x="497351" y="283626"/>
                  </a:lnTo>
                  <a:cubicBezTo>
                    <a:pt x="535478" y="355907"/>
                    <a:pt x="616495" y="399593"/>
                    <a:pt x="701485" y="385296"/>
                  </a:cubicBezTo>
                  <a:cubicBezTo>
                    <a:pt x="807126" y="367821"/>
                    <a:pt x="878612" y="267740"/>
                    <a:pt x="861138" y="162099"/>
                  </a:cubicBezTo>
                  <a:cubicBezTo>
                    <a:pt x="844458" y="58841"/>
                    <a:pt x="748348" y="-11851"/>
                    <a:pt x="645090" y="1652"/>
                  </a:cubicBezTo>
                  <a:close/>
                </a:path>
              </a:pathLst>
            </a:custGeom>
            <a:solidFill>
              <a:srgbClr val="FFFFFF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7" name="גרפיקה 353">
              <a:extLst>
                <a:ext uri="{FF2B5EF4-FFF2-40B4-BE49-F238E27FC236}">
                  <a16:creationId xmlns:a16="http://schemas.microsoft.com/office/drawing/2014/main" id="{09BE33EC-D47E-4F63-BE9B-686E9F862DBA}"/>
                </a:ext>
              </a:extLst>
            </p:cNvPr>
            <p:cNvSpPr/>
            <p:nvPr/>
          </p:nvSpPr>
          <p:spPr>
            <a:xfrm>
              <a:off x="2821523" y="2543090"/>
              <a:ext cx="24623" cy="145355"/>
            </a:xfrm>
            <a:custGeom>
              <a:avLst/>
              <a:gdLst>
                <a:gd name="connsiteX0" fmla="*/ 0 w 24623"/>
                <a:gd name="connsiteY0" fmla="*/ 0 h 145355"/>
                <a:gd name="connsiteX1" fmla="*/ 24623 w 24623"/>
                <a:gd name="connsiteY1" fmla="*/ 145356 h 14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23" h="145355">
                  <a:moveTo>
                    <a:pt x="0" y="0"/>
                  </a:moveTo>
                  <a:lnTo>
                    <a:pt x="24623" y="145356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8" name="גרפיקה 353">
              <a:extLst>
                <a:ext uri="{FF2B5EF4-FFF2-40B4-BE49-F238E27FC236}">
                  <a16:creationId xmlns:a16="http://schemas.microsoft.com/office/drawing/2014/main" id="{3640087A-B26A-4FDF-924B-0B7C43097A47}"/>
                </a:ext>
              </a:extLst>
            </p:cNvPr>
            <p:cNvSpPr/>
            <p:nvPr/>
          </p:nvSpPr>
          <p:spPr>
            <a:xfrm>
              <a:off x="2761157" y="2603457"/>
              <a:ext cx="145355" cy="24623"/>
            </a:xfrm>
            <a:custGeom>
              <a:avLst/>
              <a:gdLst>
                <a:gd name="connsiteX0" fmla="*/ 145356 w 145355"/>
                <a:gd name="connsiteY0" fmla="*/ 0 h 24623"/>
                <a:gd name="connsiteX1" fmla="*/ 0 w 145355"/>
                <a:gd name="connsiteY1" fmla="*/ 24623 h 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355" h="24623">
                  <a:moveTo>
                    <a:pt x="145356" y="0"/>
                  </a:moveTo>
                  <a:lnTo>
                    <a:pt x="0" y="24623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9" name="גרפיקה 353">
              <a:extLst>
                <a:ext uri="{FF2B5EF4-FFF2-40B4-BE49-F238E27FC236}">
                  <a16:creationId xmlns:a16="http://schemas.microsoft.com/office/drawing/2014/main" id="{F19E853B-182D-42FC-A888-A2DAA85A0142}"/>
                </a:ext>
              </a:extLst>
            </p:cNvPr>
            <p:cNvSpPr/>
            <p:nvPr/>
          </p:nvSpPr>
          <p:spPr>
            <a:xfrm>
              <a:off x="3275859" y="2433478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0" name="גרפיקה 353">
              <a:extLst>
                <a:ext uri="{FF2B5EF4-FFF2-40B4-BE49-F238E27FC236}">
                  <a16:creationId xmlns:a16="http://schemas.microsoft.com/office/drawing/2014/main" id="{43E3A7E1-6917-4A03-8124-3EF1179EC58E}"/>
                </a:ext>
              </a:extLst>
            </p:cNvPr>
            <p:cNvSpPr/>
            <p:nvPr/>
          </p:nvSpPr>
          <p:spPr>
            <a:xfrm>
              <a:off x="3298894" y="2571685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1" name="גרפיקה 353">
              <a:extLst>
                <a:ext uri="{FF2B5EF4-FFF2-40B4-BE49-F238E27FC236}">
                  <a16:creationId xmlns:a16="http://schemas.microsoft.com/office/drawing/2014/main" id="{6F2AF8F9-C30A-429C-857E-879A0D9F8846}"/>
                </a:ext>
              </a:extLst>
            </p:cNvPr>
            <p:cNvSpPr/>
            <p:nvPr/>
          </p:nvSpPr>
          <p:spPr>
            <a:xfrm>
              <a:off x="3356083" y="2490667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2" name="גרפיקה 353">
              <a:extLst>
                <a:ext uri="{FF2B5EF4-FFF2-40B4-BE49-F238E27FC236}">
                  <a16:creationId xmlns:a16="http://schemas.microsoft.com/office/drawing/2014/main" id="{06E68526-29F1-4CA9-B640-85E2EC1F7A1B}"/>
                </a:ext>
              </a:extLst>
            </p:cNvPr>
            <p:cNvSpPr/>
            <p:nvPr/>
          </p:nvSpPr>
          <p:spPr>
            <a:xfrm>
              <a:off x="3217876" y="2513701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3" name="גרפיקה 353">
              <a:extLst>
                <a:ext uri="{FF2B5EF4-FFF2-40B4-BE49-F238E27FC236}">
                  <a16:creationId xmlns:a16="http://schemas.microsoft.com/office/drawing/2014/main" id="{26E7CF1D-4094-416D-A1A1-F9AA794B0912}"/>
                </a:ext>
              </a:extLst>
            </p:cNvPr>
            <p:cNvSpPr/>
            <p:nvPr/>
          </p:nvSpPr>
          <p:spPr>
            <a:xfrm>
              <a:off x="2989119" y="2170567"/>
              <a:ext cx="103258" cy="206516"/>
            </a:xfrm>
            <a:custGeom>
              <a:avLst/>
              <a:gdLst>
                <a:gd name="connsiteX0" fmla="*/ 0 w 103258"/>
                <a:gd name="connsiteY0" fmla="*/ 206516 h 206516"/>
                <a:gd name="connsiteX1" fmla="*/ 103258 w 103258"/>
                <a:gd name="connsiteY1" fmla="*/ 0 h 20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58" h="206516">
                  <a:moveTo>
                    <a:pt x="0" y="206516"/>
                  </a:moveTo>
                  <a:cubicBezTo>
                    <a:pt x="0" y="55601"/>
                    <a:pt x="103258" y="163625"/>
                    <a:pt x="103258" y="0"/>
                  </a:cubicBezTo>
                </a:path>
              </a:pathLst>
            </a:custGeom>
            <a:noFill/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66" name="גרפיקה 364">
            <a:extLst>
              <a:ext uri="{FF2B5EF4-FFF2-40B4-BE49-F238E27FC236}">
                <a16:creationId xmlns:a16="http://schemas.microsoft.com/office/drawing/2014/main" id="{BDEF2C4F-4356-4F09-AB34-3241746463EE}"/>
              </a:ext>
            </a:extLst>
          </p:cNvPr>
          <p:cNvGrpSpPr/>
          <p:nvPr/>
        </p:nvGrpSpPr>
        <p:grpSpPr>
          <a:xfrm>
            <a:off x="3720782" y="2184781"/>
            <a:ext cx="558464" cy="494873"/>
            <a:chOff x="3720782" y="2184781"/>
            <a:chExt cx="558464" cy="494873"/>
          </a:xfrm>
        </p:grpSpPr>
        <p:sp>
          <p:nvSpPr>
            <p:cNvPr id="367" name="גרפיקה 364">
              <a:extLst>
                <a:ext uri="{FF2B5EF4-FFF2-40B4-BE49-F238E27FC236}">
                  <a16:creationId xmlns:a16="http://schemas.microsoft.com/office/drawing/2014/main" id="{091FDDCD-80A4-490E-A702-75C5BDD18B93}"/>
                </a:ext>
              </a:extLst>
            </p:cNvPr>
            <p:cNvSpPr/>
            <p:nvPr/>
          </p:nvSpPr>
          <p:spPr>
            <a:xfrm>
              <a:off x="3777447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2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8" name="גרפיקה 364">
              <a:extLst>
                <a:ext uri="{FF2B5EF4-FFF2-40B4-BE49-F238E27FC236}">
                  <a16:creationId xmlns:a16="http://schemas.microsoft.com/office/drawing/2014/main" id="{67134AD3-F591-4601-9358-7C3A21E5B29B}"/>
                </a:ext>
              </a:extLst>
            </p:cNvPr>
            <p:cNvSpPr/>
            <p:nvPr/>
          </p:nvSpPr>
          <p:spPr>
            <a:xfrm>
              <a:off x="3768632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69" name="גרפיקה 364">
              <a:extLst>
                <a:ext uri="{FF2B5EF4-FFF2-40B4-BE49-F238E27FC236}">
                  <a16:creationId xmlns:a16="http://schemas.microsoft.com/office/drawing/2014/main" id="{571D6DA3-BD20-471E-A6E8-269A2237DE2E}"/>
                </a:ext>
              </a:extLst>
            </p:cNvPr>
            <p:cNvSpPr/>
            <p:nvPr/>
          </p:nvSpPr>
          <p:spPr>
            <a:xfrm>
              <a:off x="3943664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3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0" name="גרפיקה 364">
              <a:extLst>
                <a:ext uri="{FF2B5EF4-FFF2-40B4-BE49-F238E27FC236}">
                  <a16:creationId xmlns:a16="http://schemas.microsoft.com/office/drawing/2014/main" id="{13A3496E-B1D3-4243-A291-912BE7F9910B}"/>
                </a:ext>
              </a:extLst>
            </p:cNvPr>
            <p:cNvSpPr/>
            <p:nvPr/>
          </p:nvSpPr>
          <p:spPr>
            <a:xfrm>
              <a:off x="3934849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1" name="גרפיקה 364">
              <a:extLst>
                <a:ext uri="{FF2B5EF4-FFF2-40B4-BE49-F238E27FC236}">
                  <a16:creationId xmlns:a16="http://schemas.microsoft.com/office/drawing/2014/main" id="{AA6F2999-6C4A-46F2-A40F-6150A5B71599}"/>
                </a:ext>
              </a:extLst>
            </p:cNvPr>
            <p:cNvSpPr/>
            <p:nvPr/>
          </p:nvSpPr>
          <p:spPr>
            <a:xfrm>
              <a:off x="4108622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1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2" name="גרפיקה 364">
              <a:extLst>
                <a:ext uri="{FF2B5EF4-FFF2-40B4-BE49-F238E27FC236}">
                  <a16:creationId xmlns:a16="http://schemas.microsoft.com/office/drawing/2014/main" id="{2E6B77EE-894A-43CF-8A7F-E0BEEFE1EAC0}"/>
                </a:ext>
              </a:extLst>
            </p:cNvPr>
            <p:cNvSpPr/>
            <p:nvPr/>
          </p:nvSpPr>
          <p:spPr>
            <a:xfrm>
              <a:off x="4099178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3" name="גרפיקה 364">
              <a:extLst>
                <a:ext uri="{FF2B5EF4-FFF2-40B4-BE49-F238E27FC236}">
                  <a16:creationId xmlns:a16="http://schemas.microsoft.com/office/drawing/2014/main" id="{7DA2BBCC-EAA8-45E8-8981-A877F50FEAEC}"/>
                </a:ext>
              </a:extLst>
            </p:cNvPr>
            <p:cNvSpPr/>
            <p:nvPr/>
          </p:nvSpPr>
          <p:spPr>
            <a:xfrm>
              <a:off x="3720782" y="2325184"/>
              <a:ext cx="558464" cy="184475"/>
            </a:xfrm>
            <a:custGeom>
              <a:avLst/>
              <a:gdLst>
                <a:gd name="connsiteX0" fmla="*/ 47221 w 558464"/>
                <a:gd name="connsiteY0" fmla="*/ 159292 h 184475"/>
                <a:gd name="connsiteX1" fmla="*/ 22666 w 558464"/>
                <a:gd name="connsiteY1" fmla="*/ 184476 h 184475"/>
                <a:gd name="connsiteX2" fmla="*/ 0 w 558464"/>
                <a:gd name="connsiteY2" fmla="*/ 159292 h 184475"/>
                <a:gd name="connsiteX3" fmla="*/ 0 w 558464"/>
                <a:gd name="connsiteY3" fmla="*/ 148588 h 184475"/>
                <a:gd name="connsiteX4" fmla="*/ 0 w 558464"/>
                <a:gd name="connsiteY4" fmla="*/ 127181 h 184475"/>
                <a:gd name="connsiteX5" fmla="*/ 0 w 558464"/>
                <a:gd name="connsiteY5" fmla="*/ 57924 h 184475"/>
                <a:gd name="connsiteX6" fmla="*/ 57924 w 558464"/>
                <a:gd name="connsiteY6" fmla="*/ 0 h 184475"/>
                <a:gd name="connsiteX7" fmla="*/ 57924 w 558464"/>
                <a:gd name="connsiteY7" fmla="*/ 0 h 184475"/>
                <a:gd name="connsiteX8" fmla="*/ 73664 w 558464"/>
                <a:gd name="connsiteY8" fmla="*/ 0 h 184475"/>
                <a:gd name="connsiteX9" fmla="*/ 169365 w 558464"/>
                <a:gd name="connsiteY9" fmla="*/ 0 h 184475"/>
                <a:gd name="connsiteX10" fmla="*/ 389099 w 558464"/>
                <a:gd name="connsiteY10" fmla="*/ 0 h 184475"/>
                <a:gd name="connsiteX11" fmla="*/ 484800 w 558464"/>
                <a:gd name="connsiteY11" fmla="*/ 0 h 184475"/>
                <a:gd name="connsiteX12" fmla="*/ 500541 w 558464"/>
                <a:gd name="connsiteY12" fmla="*/ 0 h 184475"/>
                <a:gd name="connsiteX13" fmla="*/ 500541 w 558464"/>
                <a:gd name="connsiteY13" fmla="*/ 0 h 184475"/>
                <a:gd name="connsiteX14" fmla="*/ 558465 w 558464"/>
                <a:gd name="connsiteY14" fmla="*/ 57924 h 184475"/>
                <a:gd name="connsiteX15" fmla="*/ 558465 w 558464"/>
                <a:gd name="connsiteY15" fmla="*/ 127181 h 184475"/>
                <a:gd name="connsiteX16" fmla="*/ 558465 w 558464"/>
                <a:gd name="connsiteY16" fmla="*/ 148588 h 184475"/>
                <a:gd name="connsiteX17" fmla="*/ 558465 w 558464"/>
                <a:gd name="connsiteY17" fmla="*/ 159292 h 184475"/>
                <a:gd name="connsiteX18" fmla="*/ 535799 w 558464"/>
                <a:gd name="connsiteY18" fmla="*/ 184476 h 184475"/>
                <a:gd name="connsiteX19" fmla="*/ 511244 w 558464"/>
                <a:gd name="connsiteY19" fmla="*/ 159292 h 18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8464" h="184475">
                  <a:moveTo>
                    <a:pt x="47221" y="159292"/>
                  </a:moveTo>
                  <a:cubicBezTo>
                    <a:pt x="47221" y="173143"/>
                    <a:pt x="35888" y="184476"/>
                    <a:pt x="22666" y="184476"/>
                  </a:cubicBezTo>
                  <a:cubicBezTo>
                    <a:pt x="8815" y="184476"/>
                    <a:pt x="0" y="173143"/>
                    <a:pt x="0" y="159292"/>
                  </a:cubicBezTo>
                  <a:lnTo>
                    <a:pt x="0" y="148588"/>
                  </a:lnTo>
                  <a:lnTo>
                    <a:pt x="0" y="127181"/>
                  </a:lnTo>
                  <a:lnTo>
                    <a:pt x="0" y="57924"/>
                  </a:lnTo>
                  <a:cubicBezTo>
                    <a:pt x="0" y="25814"/>
                    <a:pt x="25814" y="0"/>
                    <a:pt x="57924" y="0"/>
                  </a:cubicBezTo>
                  <a:lnTo>
                    <a:pt x="57924" y="0"/>
                  </a:lnTo>
                  <a:lnTo>
                    <a:pt x="73664" y="0"/>
                  </a:lnTo>
                  <a:lnTo>
                    <a:pt x="169365" y="0"/>
                  </a:lnTo>
                  <a:lnTo>
                    <a:pt x="389099" y="0"/>
                  </a:lnTo>
                  <a:lnTo>
                    <a:pt x="484800" y="0"/>
                  </a:lnTo>
                  <a:lnTo>
                    <a:pt x="500541" y="0"/>
                  </a:lnTo>
                  <a:lnTo>
                    <a:pt x="500541" y="0"/>
                  </a:lnTo>
                  <a:cubicBezTo>
                    <a:pt x="532651" y="0"/>
                    <a:pt x="558465" y="25814"/>
                    <a:pt x="558465" y="57924"/>
                  </a:cubicBezTo>
                  <a:lnTo>
                    <a:pt x="558465" y="127181"/>
                  </a:lnTo>
                  <a:lnTo>
                    <a:pt x="558465" y="148588"/>
                  </a:lnTo>
                  <a:lnTo>
                    <a:pt x="558465" y="159292"/>
                  </a:lnTo>
                  <a:cubicBezTo>
                    <a:pt x="558465" y="173143"/>
                    <a:pt x="549650" y="184476"/>
                    <a:pt x="535799" y="184476"/>
                  </a:cubicBezTo>
                  <a:cubicBezTo>
                    <a:pt x="521947" y="184476"/>
                    <a:pt x="511244" y="173143"/>
                    <a:pt x="511244" y="159292"/>
                  </a:cubicBez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80" name="גרפיקה 374">
            <a:extLst>
              <a:ext uri="{FF2B5EF4-FFF2-40B4-BE49-F238E27FC236}">
                <a16:creationId xmlns:a16="http://schemas.microsoft.com/office/drawing/2014/main" id="{907B3F93-6903-4B54-B888-A103127F2B31}"/>
              </a:ext>
            </a:extLst>
          </p:cNvPr>
          <p:cNvGrpSpPr/>
          <p:nvPr/>
        </p:nvGrpSpPr>
        <p:grpSpPr>
          <a:xfrm>
            <a:off x="7764507" y="3207558"/>
            <a:ext cx="789305" cy="847033"/>
            <a:chOff x="7764507" y="3207558"/>
            <a:chExt cx="789305" cy="847033"/>
          </a:xfrm>
        </p:grpSpPr>
        <p:sp>
          <p:nvSpPr>
            <p:cNvPr id="381" name="גרפיקה 374">
              <a:extLst>
                <a:ext uri="{FF2B5EF4-FFF2-40B4-BE49-F238E27FC236}">
                  <a16:creationId xmlns:a16="http://schemas.microsoft.com/office/drawing/2014/main" id="{07455924-D39C-42E0-B213-BFBBB17612FD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82" name="גרפיקה 374">
              <a:extLst>
                <a:ext uri="{FF2B5EF4-FFF2-40B4-BE49-F238E27FC236}">
                  <a16:creationId xmlns:a16="http://schemas.microsoft.com/office/drawing/2014/main" id="{BCD1B2FA-CFCD-43A5-95F3-CE8DA17AC9A7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383" name="גרפיקה 374">
                <a:extLst>
                  <a:ext uri="{FF2B5EF4-FFF2-40B4-BE49-F238E27FC236}">
                    <a16:creationId xmlns:a16="http://schemas.microsoft.com/office/drawing/2014/main" id="{F134034B-8E93-4ACE-AFD4-6BCF186A821C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4" name="גרפיקה 374">
                <a:extLst>
                  <a:ext uri="{FF2B5EF4-FFF2-40B4-BE49-F238E27FC236}">
                    <a16:creationId xmlns:a16="http://schemas.microsoft.com/office/drawing/2014/main" id="{B4F30A57-F603-4628-8192-A85D5F7DB393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5" name="גרפיקה 374">
                <a:extLst>
                  <a:ext uri="{FF2B5EF4-FFF2-40B4-BE49-F238E27FC236}">
                    <a16:creationId xmlns:a16="http://schemas.microsoft.com/office/drawing/2014/main" id="{8C2953BB-3A00-49AC-B3CA-FA7F138B3B11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6" name="גרפיקה 374">
                <a:extLst>
                  <a:ext uri="{FF2B5EF4-FFF2-40B4-BE49-F238E27FC236}">
                    <a16:creationId xmlns:a16="http://schemas.microsoft.com/office/drawing/2014/main" id="{138573AC-EAC6-4C38-B138-580808F9BE2B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7" name="גרפיקה 374">
                <a:extLst>
                  <a:ext uri="{FF2B5EF4-FFF2-40B4-BE49-F238E27FC236}">
                    <a16:creationId xmlns:a16="http://schemas.microsoft.com/office/drawing/2014/main" id="{C723815F-D0F0-4707-B8EB-CFD634AF5BFB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8" name="גרפיקה 374">
                <a:extLst>
                  <a:ext uri="{FF2B5EF4-FFF2-40B4-BE49-F238E27FC236}">
                    <a16:creationId xmlns:a16="http://schemas.microsoft.com/office/drawing/2014/main" id="{25504708-0C06-474E-AD8E-CA297FA5D688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9" name="גרפיקה 374">
                <a:extLst>
                  <a:ext uri="{FF2B5EF4-FFF2-40B4-BE49-F238E27FC236}">
                    <a16:creationId xmlns:a16="http://schemas.microsoft.com/office/drawing/2014/main" id="{F5B841A5-6FEA-46DD-93AA-0499A7C17211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  <p:grpSp>
        <p:nvGrpSpPr>
          <p:cNvPr id="405" name="קבוצה 404">
            <a:extLst>
              <a:ext uri="{FF2B5EF4-FFF2-40B4-BE49-F238E27FC236}">
                <a16:creationId xmlns:a16="http://schemas.microsoft.com/office/drawing/2014/main" id="{225498D6-B97C-4194-80EA-4404AC0F0180}"/>
              </a:ext>
            </a:extLst>
          </p:cNvPr>
          <p:cNvGrpSpPr/>
          <p:nvPr/>
        </p:nvGrpSpPr>
        <p:grpSpPr>
          <a:xfrm>
            <a:off x="6633830" y="3268015"/>
            <a:ext cx="871167" cy="722422"/>
            <a:chOff x="6633830" y="3268015"/>
            <a:chExt cx="871167" cy="722422"/>
          </a:xfrm>
        </p:grpSpPr>
        <p:grpSp>
          <p:nvGrpSpPr>
            <p:cNvPr id="390" name="גרפיקה 376">
              <a:extLst>
                <a:ext uri="{FF2B5EF4-FFF2-40B4-BE49-F238E27FC236}">
                  <a16:creationId xmlns:a16="http://schemas.microsoft.com/office/drawing/2014/main" id="{25092560-6B64-4BA9-A8EB-CC12D0D88B33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91" name="גרפיקה 376">
                <a:extLst>
                  <a:ext uri="{FF2B5EF4-FFF2-40B4-BE49-F238E27FC236}">
                    <a16:creationId xmlns:a16="http://schemas.microsoft.com/office/drawing/2014/main" id="{96292FF0-2FFF-4AB1-87C7-FE7F4773EB79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2" name="גרפיקה 376">
                <a:extLst>
                  <a:ext uri="{FF2B5EF4-FFF2-40B4-BE49-F238E27FC236}">
                    <a16:creationId xmlns:a16="http://schemas.microsoft.com/office/drawing/2014/main" id="{4FE98C02-21E3-4D54-93EB-392BFFB6E7BC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3" name="גרפיקה 376">
                <a:extLst>
                  <a:ext uri="{FF2B5EF4-FFF2-40B4-BE49-F238E27FC236}">
                    <a16:creationId xmlns:a16="http://schemas.microsoft.com/office/drawing/2014/main" id="{8CD5F0F3-03E0-477D-8B9D-DFA2692DB68F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4" name="גרפיקה 376">
                <a:extLst>
                  <a:ext uri="{FF2B5EF4-FFF2-40B4-BE49-F238E27FC236}">
                    <a16:creationId xmlns:a16="http://schemas.microsoft.com/office/drawing/2014/main" id="{97F5ABE9-E4DC-4C56-AF3A-DE5BE62EDAF9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5" name="גרפיקה 376">
                <a:extLst>
                  <a:ext uri="{FF2B5EF4-FFF2-40B4-BE49-F238E27FC236}">
                    <a16:creationId xmlns:a16="http://schemas.microsoft.com/office/drawing/2014/main" id="{D8794357-53D3-4046-865D-46492DBE7BD4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396" name="גרפיקה 376">
              <a:extLst>
                <a:ext uri="{FF2B5EF4-FFF2-40B4-BE49-F238E27FC236}">
                  <a16:creationId xmlns:a16="http://schemas.microsoft.com/office/drawing/2014/main" id="{BA0233E3-67B5-4ABE-914C-DE73FBB07BC3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397" name="גרפיקה 376">
                <a:extLst>
                  <a:ext uri="{FF2B5EF4-FFF2-40B4-BE49-F238E27FC236}">
                    <a16:creationId xmlns:a16="http://schemas.microsoft.com/office/drawing/2014/main" id="{50B99D00-F0E2-4AC9-BA60-FCD20BAC75AE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8" name="גרפיקה 376">
                <a:extLst>
                  <a:ext uri="{FF2B5EF4-FFF2-40B4-BE49-F238E27FC236}">
                    <a16:creationId xmlns:a16="http://schemas.microsoft.com/office/drawing/2014/main" id="{3409FB96-28B5-44F7-AE37-59BBDAE284DB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9" name="גרפיקה 376">
                <a:extLst>
                  <a:ext uri="{FF2B5EF4-FFF2-40B4-BE49-F238E27FC236}">
                    <a16:creationId xmlns:a16="http://schemas.microsoft.com/office/drawing/2014/main" id="{2A781C46-9A6F-4AAD-BFCC-FFF6CCA593C1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0" name="גרפיקה 376">
                <a:extLst>
                  <a:ext uri="{FF2B5EF4-FFF2-40B4-BE49-F238E27FC236}">
                    <a16:creationId xmlns:a16="http://schemas.microsoft.com/office/drawing/2014/main" id="{01387C1E-3AF2-4DA6-8E6A-6A6677319679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1" name="גרפיקה 376">
                <a:extLst>
                  <a:ext uri="{FF2B5EF4-FFF2-40B4-BE49-F238E27FC236}">
                    <a16:creationId xmlns:a16="http://schemas.microsoft.com/office/drawing/2014/main" id="{7E10D7A0-DCD5-4A9F-801D-25628DC4785C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2" name="גרפיקה 376">
                <a:extLst>
                  <a:ext uri="{FF2B5EF4-FFF2-40B4-BE49-F238E27FC236}">
                    <a16:creationId xmlns:a16="http://schemas.microsoft.com/office/drawing/2014/main" id="{A3C263E0-49DB-40D6-9122-5FA33FF879E1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3" name="גרפיקה 376">
                <a:extLst>
                  <a:ext uri="{FF2B5EF4-FFF2-40B4-BE49-F238E27FC236}">
                    <a16:creationId xmlns:a16="http://schemas.microsoft.com/office/drawing/2014/main" id="{3D6ED487-D5FE-4F03-9D1F-228725AB42AF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4" name="גרפיקה 376">
                <a:extLst>
                  <a:ext uri="{FF2B5EF4-FFF2-40B4-BE49-F238E27FC236}">
                    <a16:creationId xmlns:a16="http://schemas.microsoft.com/office/drawing/2014/main" id="{EBB3701B-4A3D-4457-9B4C-E680A7804638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406" name="גרפיקה 378">
            <a:extLst>
              <a:ext uri="{FF2B5EF4-FFF2-40B4-BE49-F238E27FC236}">
                <a16:creationId xmlns:a16="http://schemas.microsoft.com/office/drawing/2014/main" id="{8A7DAA4B-2EDE-48B9-B1D6-E863A8E75233}"/>
              </a:ext>
            </a:extLst>
          </p:cNvPr>
          <p:cNvGrpSpPr/>
          <p:nvPr/>
        </p:nvGrpSpPr>
        <p:grpSpPr>
          <a:xfrm rot="21188512">
            <a:off x="5503193" y="3290848"/>
            <a:ext cx="621983" cy="738559"/>
            <a:chOff x="5503193" y="3290848"/>
            <a:chExt cx="621983" cy="738559"/>
          </a:xfrm>
        </p:grpSpPr>
        <p:grpSp>
          <p:nvGrpSpPr>
            <p:cNvPr id="407" name="גרפיקה 378">
              <a:extLst>
                <a:ext uri="{FF2B5EF4-FFF2-40B4-BE49-F238E27FC236}">
                  <a16:creationId xmlns:a16="http://schemas.microsoft.com/office/drawing/2014/main" id="{E6EB62B1-A69E-49C2-AB8E-B2DB9C8B2012}"/>
                </a:ext>
              </a:extLst>
            </p:cNvPr>
            <p:cNvGrpSpPr/>
            <p:nvPr/>
          </p:nvGrpSpPr>
          <p:grpSpPr>
            <a:xfrm rot="21188512">
              <a:off x="5503193" y="3377013"/>
              <a:ext cx="621983" cy="550299"/>
              <a:chOff x="5503193" y="3377013"/>
              <a:chExt cx="621983" cy="550299"/>
            </a:xfrm>
          </p:grpSpPr>
          <p:sp>
            <p:nvSpPr>
              <p:cNvPr id="408" name="גרפיקה 378">
                <a:extLst>
                  <a:ext uri="{FF2B5EF4-FFF2-40B4-BE49-F238E27FC236}">
                    <a16:creationId xmlns:a16="http://schemas.microsoft.com/office/drawing/2014/main" id="{29B769B1-D550-4727-8DEB-6553904B8FB9}"/>
                  </a:ext>
                </a:extLst>
              </p:cNvPr>
              <p:cNvSpPr/>
              <p:nvPr/>
            </p:nvSpPr>
            <p:spPr>
              <a:xfrm>
                <a:off x="6075939" y="3789738"/>
                <a:ext cx="49237" cy="49237"/>
              </a:xfrm>
              <a:custGeom>
                <a:avLst/>
                <a:gdLst>
                  <a:gd name="connsiteX0" fmla="*/ 49237 w 49237"/>
                  <a:gd name="connsiteY0" fmla="*/ 24619 h 49237"/>
                  <a:gd name="connsiteX1" fmla="*/ 24619 w 49237"/>
                  <a:gd name="connsiteY1" fmla="*/ 49237 h 49237"/>
                  <a:gd name="connsiteX2" fmla="*/ 0 w 49237"/>
                  <a:gd name="connsiteY2" fmla="*/ 24619 h 49237"/>
                  <a:gd name="connsiteX3" fmla="*/ 24619 w 49237"/>
                  <a:gd name="connsiteY3" fmla="*/ 0 h 49237"/>
                  <a:gd name="connsiteX4" fmla="*/ 49237 w 49237"/>
                  <a:gd name="connsiteY4" fmla="*/ 24619 h 4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7" h="49237">
                    <a:moveTo>
                      <a:pt x="49237" y="24619"/>
                    </a:moveTo>
                    <a:cubicBezTo>
                      <a:pt x="49237" y="38215"/>
                      <a:pt x="38215" y="49237"/>
                      <a:pt x="24619" y="49237"/>
                    </a:cubicBezTo>
                    <a:cubicBezTo>
                      <a:pt x="11022" y="49237"/>
                      <a:pt x="0" y="38215"/>
                      <a:pt x="0" y="24619"/>
                    </a:cubicBezTo>
                    <a:cubicBezTo>
                      <a:pt x="0" y="11022"/>
                      <a:pt x="11022" y="0"/>
                      <a:pt x="24619" y="0"/>
                    </a:cubicBezTo>
                    <a:cubicBezTo>
                      <a:pt x="38215" y="0"/>
                      <a:pt x="49237" y="11022"/>
                      <a:pt x="49237" y="24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9" name="גרפיקה 378">
                <a:extLst>
                  <a:ext uri="{FF2B5EF4-FFF2-40B4-BE49-F238E27FC236}">
                    <a16:creationId xmlns:a16="http://schemas.microsoft.com/office/drawing/2014/main" id="{0AA55C6B-D514-42A5-9F85-A615CD753F36}"/>
                  </a:ext>
                </a:extLst>
              </p:cNvPr>
              <p:cNvSpPr/>
              <p:nvPr/>
            </p:nvSpPr>
            <p:spPr>
              <a:xfrm>
                <a:off x="5587910" y="3444352"/>
                <a:ext cx="30411" cy="30411"/>
              </a:xfrm>
              <a:custGeom>
                <a:avLst/>
                <a:gdLst>
                  <a:gd name="connsiteX0" fmla="*/ 30411 w 30411"/>
                  <a:gd name="connsiteY0" fmla="*/ 15206 h 30411"/>
                  <a:gd name="connsiteX1" fmla="*/ 15206 w 30411"/>
                  <a:gd name="connsiteY1" fmla="*/ 30411 h 30411"/>
                  <a:gd name="connsiteX2" fmla="*/ 0 w 30411"/>
                  <a:gd name="connsiteY2" fmla="*/ 15206 h 30411"/>
                  <a:gd name="connsiteX3" fmla="*/ 15206 w 30411"/>
                  <a:gd name="connsiteY3" fmla="*/ 0 h 30411"/>
                  <a:gd name="connsiteX4" fmla="*/ 30411 w 30411"/>
                  <a:gd name="connsiteY4" fmla="*/ 15206 h 3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1" h="30411">
                    <a:moveTo>
                      <a:pt x="30411" y="15206"/>
                    </a:moveTo>
                    <a:cubicBezTo>
                      <a:pt x="30411" y="23604"/>
                      <a:pt x="23604" y="30411"/>
                      <a:pt x="15206" y="30411"/>
                    </a:cubicBezTo>
                    <a:cubicBezTo>
                      <a:pt x="6808" y="30411"/>
                      <a:pt x="0" y="23604"/>
                      <a:pt x="0" y="15206"/>
                    </a:cubicBezTo>
                    <a:cubicBezTo>
                      <a:pt x="0" y="6808"/>
                      <a:pt x="6808" y="0"/>
                      <a:pt x="15206" y="0"/>
                    </a:cubicBezTo>
                    <a:cubicBezTo>
                      <a:pt x="23604" y="0"/>
                      <a:pt x="30411" y="6808"/>
                      <a:pt x="30411" y="15206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0" name="גרפיקה 378">
                <a:extLst>
                  <a:ext uri="{FF2B5EF4-FFF2-40B4-BE49-F238E27FC236}">
                    <a16:creationId xmlns:a16="http://schemas.microsoft.com/office/drawing/2014/main" id="{2DE4C9EC-BEE3-4F8F-ADC3-E468C8556E90}"/>
                  </a:ext>
                </a:extLst>
              </p:cNvPr>
              <p:cNvSpPr/>
              <p:nvPr/>
            </p:nvSpPr>
            <p:spPr>
              <a:xfrm>
                <a:off x="6035391" y="386649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1" name="גרפיקה 378">
                <a:extLst>
                  <a:ext uri="{FF2B5EF4-FFF2-40B4-BE49-F238E27FC236}">
                    <a16:creationId xmlns:a16="http://schemas.microsoft.com/office/drawing/2014/main" id="{E69FF36C-5775-4125-8AF4-26F3F9CC37FB}"/>
                  </a:ext>
                </a:extLst>
              </p:cNvPr>
              <p:cNvSpPr/>
              <p:nvPr/>
            </p:nvSpPr>
            <p:spPr>
              <a:xfrm>
                <a:off x="5551706" y="3377013"/>
                <a:ext cx="24618" cy="24618"/>
              </a:xfrm>
              <a:custGeom>
                <a:avLst/>
                <a:gdLst>
                  <a:gd name="connsiteX0" fmla="*/ 24619 w 24618"/>
                  <a:gd name="connsiteY0" fmla="*/ 12309 h 24618"/>
                  <a:gd name="connsiteX1" fmla="*/ 12309 w 24618"/>
                  <a:gd name="connsiteY1" fmla="*/ 24619 h 24618"/>
                  <a:gd name="connsiteX2" fmla="*/ 0 w 24618"/>
                  <a:gd name="connsiteY2" fmla="*/ 12309 h 24618"/>
                  <a:gd name="connsiteX3" fmla="*/ 12309 w 24618"/>
                  <a:gd name="connsiteY3" fmla="*/ 0 h 24618"/>
                  <a:gd name="connsiteX4" fmla="*/ 24619 w 24618"/>
                  <a:gd name="connsiteY4" fmla="*/ 12309 h 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8" h="24618">
                    <a:moveTo>
                      <a:pt x="24619" y="12309"/>
                    </a:moveTo>
                    <a:cubicBezTo>
                      <a:pt x="24619" y="19108"/>
                      <a:pt x="19108" y="24619"/>
                      <a:pt x="12309" y="24619"/>
                    </a:cubicBezTo>
                    <a:cubicBezTo>
                      <a:pt x="5511" y="24619"/>
                      <a:pt x="0" y="19108"/>
                      <a:pt x="0" y="12309"/>
                    </a:cubicBezTo>
                    <a:cubicBezTo>
                      <a:pt x="0" y="5511"/>
                      <a:pt x="5511" y="0"/>
                      <a:pt x="12309" y="0"/>
                    </a:cubicBezTo>
                    <a:cubicBezTo>
                      <a:pt x="19108" y="0"/>
                      <a:pt x="24619" y="5511"/>
                      <a:pt x="24619" y="123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2" name="גרפיקה 378">
                <a:extLst>
                  <a:ext uri="{FF2B5EF4-FFF2-40B4-BE49-F238E27FC236}">
                    <a16:creationId xmlns:a16="http://schemas.microsoft.com/office/drawing/2014/main" id="{1BBDE125-42F8-4CD0-9E1A-740E3A78684A}"/>
                  </a:ext>
                </a:extLst>
              </p:cNvPr>
              <p:cNvSpPr/>
              <p:nvPr/>
            </p:nvSpPr>
            <p:spPr>
              <a:xfrm>
                <a:off x="5503193" y="350083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  <p:sp>
          <p:nvSpPr>
            <p:cNvPr id="413" name="גרפיקה 378">
              <a:extLst>
                <a:ext uri="{FF2B5EF4-FFF2-40B4-BE49-F238E27FC236}">
                  <a16:creationId xmlns:a16="http://schemas.microsoft.com/office/drawing/2014/main" id="{1E6093FB-5E6F-4076-9B2A-FA8D988AEF7C}"/>
                </a:ext>
              </a:extLst>
            </p:cNvPr>
            <p:cNvSpPr/>
            <p:nvPr/>
          </p:nvSpPr>
          <p:spPr>
            <a:xfrm>
              <a:off x="5742139" y="3957000"/>
              <a:ext cx="253427" cy="72407"/>
            </a:xfrm>
            <a:custGeom>
              <a:avLst/>
              <a:gdLst>
                <a:gd name="connsiteX0" fmla="*/ 217224 w 253427"/>
                <a:gd name="connsiteY0" fmla="*/ 72408 h 72407"/>
                <a:gd name="connsiteX1" fmla="*/ 36204 w 253427"/>
                <a:gd name="connsiteY1" fmla="*/ 72408 h 72407"/>
                <a:gd name="connsiteX2" fmla="*/ 0 w 253427"/>
                <a:gd name="connsiteY2" fmla="*/ 36204 h 72407"/>
                <a:gd name="connsiteX3" fmla="*/ 0 w 253427"/>
                <a:gd name="connsiteY3" fmla="*/ 36204 h 72407"/>
                <a:gd name="connsiteX4" fmla="*/ 36204 w 253427"/>
                <a:gd name="connsiteY4" fmla="*/ 0 h 72407"/>
                <a:gd name="connsiteX5" fmla="*/ 217224 w 253427"/>
                <a:gd name="connsiteY5" fmla="*/ 0 h 72407"/>
                <a:gd name="connsiteX6" fmla="*/ 253428 w 253427"/>
                <a:gd name="connsiteY6" fmla="*/ 36204 h 72407"/>
                <a:gd name="connsiteX7" fmla="*/ 253428 w 253427"/>
                <a:gd name="connsiteY7" fmla="*/ 36204 h 72407"/>
                <a:gd name="connsiteX8" fmla="*/ 217224 w 253427"/>
                <a:gd name="connsiteY8" fmla="*/ 72408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427" h="72407">
                  <a:moveTo>
                    <a:pt x="217224" y="72408"/>
                  </a:moveTo>
                  <a:lnTo>
                    <a:pt x="36204" y="72408"/>
                  </a:lnTo>
                  <a:cubicBezTo>
                    <a:pt x="16654" y="72408"/>
                    <a:pt x="0" y="55754"/>
                    <a:pt x="0" y="36204"/>
                  </a:cubicBezTo>
                  <a:lnTo>
                    <a:pt x="0" y="36204"/>
                  </a:lnTo>
                  <a:cubicBezTo>
                    <a:pt x="0" y="16654"/>
                    <a:pt x="16654" y="0"/>
                    <a:pt x="36204" y="0"/>
                  </a:cubicBezTo>
                  <a:lnTo>
                    <a:pt x="217224" y="0"/>
                  </a:lnTo>
                  <a:cubicBezTo>
                    <a:pt x="236774" y="0"/>
                    <a:pt x="253428" y="16654"/>
                    <a:pt x="253428" y="36204"/>
                  </a:cubicBezTo>
                  <a:lnTo>
                    <a:pt x="253428" y="36204"/>
                  </a:lnTo>
                  <a:cubicBezTo>
                    <a:pt x="253428" y="56478"/>
                    <a:pt x="236774" y="72408"/>
                    <a:pt x="217224" y="72408"/>
                  </a:cubicBezTo>
                  <a:close/>
                </a:path>
              </a:pathLst>
            </a:custGeom>
            <a:solidFill>
              <a:schemeClr val="bg1"/>
            </a:solidFill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414" name="גרפיקה 378">
              <a:extLst>
                <a:ext uri="{FF2B5EF4-FFF2-40B4-BE49-F238E27FC236}">
                  <a16:creationId xmlns:a16="http://schemas.microsoft.com/office/drawing/2014/main" id="{3C89FB13-0141-4596-81FA-67CCA45821E0}"/>
                </a:ext>
              </a:extLst>
            </p:cNvPr>
            <p:cNvGrpSpPr/>
            <p:nvPr/>
          </p:nvGrpSpPr>
          <p:grpSpPr>
            <a:xfrm rot="21188512">
              <a:off x="5738518" y="3290848"/>
              <a:ext cx="260668" cy="470651"/>
              <a:chOff x="5738518" y="3290848"/>
              <a:chExt cx="260668" cy="470651"/>
            </a:xfrm>
          </p:grpSpPr>
          <p:sp>
            <p:nvSpPr>
              <p:cNvPr id="415" name="גרפיקה 378">
                <a:extLst>
                  <a:ext uri="{FF2B5EF4-FFF2-40B4-BE49-F238E27FC236}">
                    <a16:creationId xmlns:a16="http://schemas.microsoft.com/office/drawing/2014/main" id="{FD3BCF34-8825-4C79-AB9F-6B70C2DA3120}"/>
                  </a:ext>
                </a:extLst>
              </p:cNvPr>
              <p:cNvSpPr/>
              <p:nvPr/>
            </p:nvSpPr>
            <p:spPr>
              <a:xfrm rot="291521">
                <a:off x="5753000" y="3305329"/>
                <a:ext cx="231705" cy="441688"/>
              </a:xfrm>
              <a:custGeom>
                <a:avLst/>
                <a:gdLst>
                  <a:gd name="connsiteX0" fmla="*/ 115853 w 231705"/>
                  <a:gd name="connsiteY0" fmla="*/ 441688 h 441688"/>
                  <a:gd name="connsiteX1" fmla="*/ 0 w 231705"/>
                  <a:gd name="connsiteY1" fmla="*/ 325835 h 441688"/>
                  <a:gd name="connsiteX2" fmla="*/ 0 w 231705"/>
                  <a:gd name="connsiteY2" fmla="*/ 115853 h 441688"/>
                  <a:gd name="connsiteX3" fmla="*/ 115853 w 231705"/>
                  <a:gd name="connsiteY3" fmla="*/ 0 h 441688"/>
                  <a:gd name="connsiteX4" fmla="*/ 231705 w 231705"/>
                  <a:gd name="connsiteY4" fmla="*/ 115853 h 441688"/>
                  <a:gd name="connsiteX5" fmla="*/ 231705 w 231705"/>
                  <a:gd name="connsiteY5" fmla="*/ 325835 h 441688"/>
                  <a:gd name="connsiteX6" fmla="*/ 115853 w 231705"/>
                  <a:gd name="connsiteY6" fmla="*/ 441688 h 44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705" h="441688">
                    <a:moveTo>
                      <a:pt x="115853" y="441688"/>
                    </a:moveTo>
                    <a:cubicBezTo>
                      <a:pt x="52134" y="441688"/>
                      <a:pt x="0" y="389554"/>
                      <a:pt x="0" y="325835"/>
                    </a:cubicBezTo>
                    <a:lnTo>
                      <a:pt x="0" y="115853"/>
                    </a:lnTo>
                    <a:cubicBezTo>
                      <a:pt x="0" y="52134"/>
                      <a:pt x="52134" y="0"/>
                      <a:pt x="115853" y="0"/>
                    </a:cubicBezTo>
                    <a:cubicBezTo>
                      <a:pt x="179572" y="0"/>
                      <a:pt x="231705" y="52134"/>
                      <a:pt x="231705" y="115853"/>
                    </a:cubicBezTo>
                    <a:lnTo>
                      <a:pt x="231705" y="325835"/>
                    </a:lnTo>
                    <a:cubicBezTo>
                      <a:pt x="231705" y="389554"/>
                      <a:pt x="179572" y="441688"/>
                      <a:pt x="115853" y="441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6" name="גרפיקה 378">
                <a:extLst>
                  <a:ext uri="{FF2B5EF4-FFF2-40B4-BE49-F238E27FC236}">
                    <a16:creationId xmlns:a16="http://schemas.microsoft.com/office/drawing/2014/main" id="{7D8D1E76-841E-4F50-B14A-39F98CC9B124}"/>
                  </a:ext>
                </a:extLst>
              </p:cNvPr>
              <p:cNvSpPr/>
              <p:nvPr/>
            </p:nvSpPr>
            <p:spPr>
              <a:xfrm rot="326572">
                <a:off x="5738518" y="3290848"/>
                <a:ext cx="260668" cy="470651"/>
              </a:xfrm>
              <a:custGeom>
                <a:avLst/>
                <a:gdLst>
                  <a:gd name="connsiteX0" fmla="*/ 130334 w 260668"/>
                  <a:gd name="connsiteY0" fmla="*/ 28963 h 470651"/>
                  <a:gd name="connsiteX1" fmla="*/ 231705 w 260668"/>
                  <a:gd name="connsiteY1" fmla="*/ 130334 h 470651"/>
                  <a:gd name="connsiteX2" fmla="*/ 231705 w 260668"/>
                  <a:gd name="connsiteY2" fmla="*/ 340317 h 470651"/>
                  <a:gd name="connsiteX3" fmla="*/ 130334 w 260668"/>
                  <a:gd name="connsiteY3" fmla="*/ 441688 h 470651"/>
                  <a:gd name="connsiteX4" fmla="*/ 130334 w 260668"/>
                  <a:gd name="connsiteY4" fmla="*/ 441688 h 470651"/>
                  <a:gd name="connsiteX5" fmla="*/ 28963 w 260668"/>
                  <a:gd name="connsiteY5" fmla="*/ 340317 h 470651"/>
                  <a:gd name="connsiteX6" fmla="*/ 28963 w 260668"/>
                  <a:gd name="connsiteY6" fmla="*/ 130334 h 470651"/>
                  <a:gd name="connsiteX7" fmla="*/ 130334 w 260668"/>
                  <a:gd name="connsiteY7" fmla="*/ 28963 h 470651"/>
                  <a:gd name="connsiteX8" fmla="*/ 130334 w 260668"/>
                  <a:gd name="connsiteY8" fmla="*/ 28963 h 470651"/>
                  <a:gd name="connsiteX9" fmla="*/ 130334 w 260668"/>
                  <a:gd name="connsiteY9" fmla="*/ 0 h 470651"/>
                  <a:gd name="connsiteX10" fmla="*/ 0 w 260668"/>
                  <a:gd name="connsiteY10" fmla="*/ 130334 h 470651"/>
                  <a:gd name="connsiteX11" fmla="*/ 0 w 260668"/>
                  <a:gd name="connsiteY11" fmla="*/ 340317 h 470651"/>
                  <a:gd name="connsiteX12" fmla="*/ 130334 w 260668"/>
                  <a:gd name="connsiteY12" fmla="*/ 470651 h 470651"/>
                  <a:gd name="connsiteX13" fmla="*/ 260668 w 260668"/>
                  <a:gd name="connsiteY13" fmla="*/ 340317 h 470651"/>
                  <a:gd name="connsiteX14" fmla="*/ 260668 w 260668"/>
                  <a:gd name="connsiteY14" fmla="*/ 130334 h 470651"/>
                  <a:gd name="connsiteX15" fmla="*/ 130334 w 260668"/>
                  <a:gd name="connsiteY15" fmla="*/ 0 h 470651"/>
                  <a:gd name="connsiteX16" fmla="*/ 130334 w 260668"/>
                  <a:gd name="connsiteY16" fmla="*/ 0 h 47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0668" h="470651">
                    <a:moveTo>
                      <a:pt x="130334" y="28963"/>
                    </a:moveTo>
                    <a:cubicBezTo>
                      <a:pt x="186088" y="28963"/>
                      <a:pt x="231705" y="74580"/>
                      <a:pt x="231705" y="130334"/>
                    </a:cubicBezTo>
                    <a:lnTo>
                      <a:pt x="231705" y="340317"/>
                    </a:lnTo>
                    <a:cubicBezTo>
                      <a:pt x="231705" y="396071"/>
                      <a:pt x="186088" y="441688"/>
                      <a:pt x="130334" y="441688"/>
                    </a:cubicBezTo>
                    <a:lnTo>
                      <a:pt x="130334" y="441688"/>
                    </a:lnTo>
                    <a:cubicBezTo>
                      <a:pt x="74580" y="441688"/>
                      <a:pt x="28963" y="396071"/>
                      <a:pt x="28963" y="340317"/>
                    </a:cubicBezTo>
                    <a:lnTo>
                      <a:pt x="28963" y="130334"/>
                    </a:lnTo>
                    <a:cubicBezTo>
                      <a:pt x="28963" y="74580"/>
                      <a:pt x="74580" y="28963"/>
                      <a:pt x="130334" y="28963"/>
                    </a:cubicBezTo>
                    <a:lnTo>
                      <a:pt x="130334" y="28963"/>
                    </a:lnTo>
                    <a:moveTo>
                      <a:pt x="130334" y="0"/>
                    </a:moveTo>
                    <a:cubicBezTo>
                      <a:pt x="58650" y="0"/>
                      <a:pt x="0" y="58650"/>
                      <a:pt x="0" y="130334"/>
                    </a:cubicBezTo>
                    <a:lnTo>
                      <a:pt x="0" y="340317"/>
                    </a:lnTo>
                    <a:cubicBezTo>
                      <a:pt x="0" y="412001"/>
                      <a:pt x="58650" y="470651"/>
                      <a:pt x="130334" y="470651"/>
                    </a:cubicBezTo>
                    <a:cubicBezTo>
                      <a:pt x="202018" y="470651"/>
                      <a:pt x="260668" y="412001"/>
                      <a:pt x="260668" y="340317"/>
                    </a:cubicBezTo>
                    <a:lnTo>
                      <a:pt x="260668" y="130334"/>
                    </a:lnTo>
                    <a:cubicBezTo>
                      <a:pt x="260668" y="58650"/>
                      <a:pt x="202018" y="0"/>
                      <a:pt x="130334" y="0"/>
                    </a:cubicBezTo>
                    <a:lnTo>
                      <a:pt x="13033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17" name="גרפיקה 378">
              <a:extLst>
                <a:ext uri="{FF2B5EF4-FFF2-40B4-BE49-F238E27FC236}">
                  <a16:creationId xmlns:a16="http://schemas.microsoft.com/office/drawing/2014/main" id="{F14EF999-4D9C-4275-BEF4-0ABDFFD3E2D1}"/>
                </a:ext>
              </a:extLst>
            </p:cNvPr>
            <p:cNvSpPr/>
            <p:nvPr/>
          </p:nvSpPr>
          <p:spPr>
            <a:xfrm>
              <a:off x="5676971" y="3529794"/>
              <a:ext cx="383761" cy="309181"/>
            </a:xfrm>
            <a:custGeom>
              <a:avLst/>
              <a:gdLst>
                <a:gd name="connsiteX0" fmla="*/ 383762 w 383761"/>
                <a:gd name="connsiteY0" fmla="*/ 0 h 309181"/>
                <a:gd name="connsiteX1" fmla="*/ 383762 w 383761"/>
                <a:gd name="connsiteY1" fmla="*/ 117301 h 309181"/>
                <a:gd name="connsiteX2" fmla="*/ 191881 w 383761"/>
                <a:gd name="connsiteY2" fmla="*/ 309182 h 309181"/>
                <a:gd name="connsiteX3" fmla="*/ 191881 w 383761"/>
                <a:gd name="connsiteY3" fmla="*/ 309182 h 309181"/>
                <a:gd name="connsiteX4" fmla="*/ 0 w 383761"/>
                <a:gd name="connsiteY4" fmla="*/ 117301 h 309181"/>
                <a:gd name="connsiteX5" fmla="*/ 0 w 383761"/>
                <a:gd name="connsiteY5" fmla="*/ 0 h 3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761" h="309181">
                  <a:moveTo>
                    <a:pt x="383762" y="0"/>
                  </a:moveTo>
                  <a:lnTo>
                    <a:pt x="383762" y="117301"/>
                  </a:lnTo>
                  <a:cubicBezTo>
                    <a:pt x="383762" y="223016"/>
                    <a:pt x="297597" y="309182"/>
                    <a:pt x="191881" y="309182"/>
                  </a:cubicBezTo>
                  <a:lnTo>
                    <a:pt x="191881" y="309182"/>
                  </a:lnTo>
                  <a:cubicBezTo>
                    <a:pt x="86165" y="309182"/>
                    <a:pt x="0" y="223016"/>
                    <a:pt x="0" y="117301"/>
                  </a:cubicBezTo>
                  <a:lnTo>
                    <a:pt x="0" y="0"/>
                  </a:lnTo>
                </a:path>
              </a:pathLst>
            </a:custGeom>
            <a:noFill/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8" name="גרפיקה 378">
              <a:extLst>
                <a:ext uri="{FF2B5EF4-FFF2-40B4-BE49-F238E27FC236}">
                  <a16:creationId xmlns:a16="http://schemas.microsoft.com/office/drawing/2014/main" id="{D6CBC431-1F48-4F7B-975F-74FDE6394952}"/>
                </a:ext>
              </a:extLst>
            </p:cNvPr>
            <p:cNvSpPr/>
            <p:nvPr/>
          </p:nvSpPr>
          <p:spPr>
            <a:xfrm>
              <a:off x="5871025" y="3841147"/>
              <a:ext cx="7240" cy="115852"/>
            </a:xfrm>
            <a:custGeom>
              <a:avLst/>
              <a:gdLst>
                <a:gd name="connsiteX0" fmla="*/ 0 w 7240"/>
                <a:gd name="connsiteY0" fmla="*/ 0 h 115852"/>
                <a:gd name="connsiteX1" fmla="*/ 0 w 7240"/>
                <a:gd name="connsiteY1" fmla="*/ 115853 h 11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0" h="115852">
                  <a:moveTo>
                    <a:pt x="0" y="0"/>
                  </a:moveTo>
                  <a:lnTo>
                    <a:pt x="0" y="115853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9" name="גרפיקה 378">
              <a:extLst>
                <a:ext uri="{FF2B5EF4-FFF2-40B4-BE49-F238E27FC236}">
                  <a16:creationId xmlns:a16="http://schemas.microsoft.com/office/drawing/2014/main" id="{66F74233-7CD6-48E9-937C-616E15FBD6E1}"/>
                </a:ext>
              </a:extLst>
            </p:cNvPr>
            <p:cNvSpPr/>
            <p:nvPr/>
          </p:nvSpPr>
          <p:spPr>
            <a:xfrm>
              <a:off x="5755172" y="3450145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0" name="גרפיקה 378">
              <a:extLst>
                <a:ext uri="{FF2B5EF4-FFF2-40B4-BE49-F238E27FC236}">
                  <a16:creationId xmlns:a16="http://schemas.microsoft.com/office/drawing/2014/main" id="{0FF7A627-0F2A-41C3-9AAC-F7333C171257}"/>
                </a:ext>
              </a:extLst>
            </p:cNvPr>
            <p:cNvSpPr/>
            <p:nvPr/>
          </p:nvSpPr>
          <p:spPr>
            <a:xfrm>
              <a:off x="5755172" y="3508071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1" name="גרפיקה 378">
              <a:extLst>
                <a:ext uri="{FF2B5EF4-FFF2-40B4-BE49-F238E27FC236}">
                  <a16:creationId xmlns:a16="http://schemas.microsoft.com/office/drawing/2014/main" id="{85F4BB5D-AAF9-4242-BE37-7CCC1E6E9D96}"/>
                </a:ext>
              </a:extLst>
            </p:cNvPr>
            <p:cNvSpPr/>
            <p:nvPr/>
          </p:nvSpPr>
          <p:spPr>
            <a:xfrm>
              <a:off x="5755172" y="3565997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22" name="Google Shape;234;p19">
            <a:extLst>
              <a:ext uri="{FF2B5EF4-FFF2-40B4-BE49-F238E27FC236}">
                <a16:creationId xmlns:a16="http://schemas.microsoft.com/office/drawing/2014/main" id="{5CE593BB-AD43-44B1-9967-882996F85DA7}"/>
              </a:ext>
            </a:extLst>
          </p:cNvPr>
          <p:cNvSpPr txBox="1">
            <a:spLocks/>
          </p:cNvSpPr>
          <p:nvPr/>
        </p:nvSpPr>
        <p:spPr>
          <a:xfrm>
            <a:off x="2230342" y="408249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נכון</a:t>
            </a:r>
          </a:p>
        </p:txBody>
      </p:sp>
      <p:sp>
        <p:nvSpPr>
          <p:cNvPr id="423" name="Google Shape;235;p19">
            <a:extLst>
              <a:ext uri="{FF2B5EF4-FFF2-40B4-BE49-F238E27FC236}">
                <a16:creationId xmlns:a16="http://schemas.microsoft.com/office/drawing/2014/main" id="{4B80EA96-2A99-40C3-A34F-4A078687ED14}"/>
              </a:ext>
            </a:extLst>
          </p:cNvPr>
          <p:cNvSpPr txBox="1">
            <a:spLocks/>
          </p:cNvSpPr>
          <p:nvPr/>
        </p:nvSpPr>
        <p:spPr>
          <a:xfrm>
            <a:off x="1265324" y="4090783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לא נכון</a:t>
            </a:r>
          </a:p>
        </p:txBody>
      </p:sp>
      <p:grpSp>
        <p:nvGrpSpPr>
          <p:cNvPr id="430" name="קבוצה 429">
            <a:extLst>
              <a:ext uri="{FF2B5EF4-FFF2-40B4-BE49-F238E27FC236}">
                <a16:creationId xmlns:a16="http://schemas.microsoft.com/office/drawing/2014/main" id="{84004328-2A7D-48EA-929F-293E4ECC949C}"/>
              </a:ext>
            </a:extLst>
          </p:cNvPr>
          <p:cNvGrpSpPr/>
          <p:nvPr/>
        </p:nvGrpSpPr>
        <p:grpSpPr>
          <a:xfrm>
            <a:off x="1270397" y="3443391"/>
            <a:ext cx="691970" cy="704767"/>
            <a:chOff x="1270397" y="3443391"/>
            <a:chExt cx="691970" cy="704767"/>
          </a:xfrm>
        </p:grpSpPr>
        <p:sp>
          <p:nvSpPr>
            <p:cNvPr id="428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9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33" name="קבוצה 432">
            <a:extLst>
              <a:ext uri="{FF2B5EF4-FFF2-40B4-BE49-F238E27FC236}">
                <a16:creationId xmlns:a16="http://schemas.microsoft.com/office/drawing/2014/main" id="{03D934C6-BE92-4755-979E-B0410F6C3834}"/>
              </a:ext>
            </a:extLst>
          </p:cNvPr>
          <p:cNvGrpSpPr/>
          <p:nvPr/>
        </p:nvGrpSpPr>
        <p:grpSpPr>
          <a:xfrm>
            <a:off x="2231235" y="3350461"/>
            <a:ext cx="692474" cy="705272"/>
            <a:chOff x="2231235" y="3350461"/>
            <a:chExt cx="692474" cy="705272"/>
          </a:xfrm>
        </p:grpSpPr>
        <p:sp>
          <p:nvSpPr>
            <p:cNvPr id="431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2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36" name="גרפיקה 434">
            <a:extLst>
              <a:ext uri="{FF2B5EF4-FFF2-40B4-BE49-F238E27FC236}">
                <a16:creationId xmlns:a16="http://schemas.microsoft.com/office/drawing/2014/main" id="{6EFBA75D-73C5-4AFC-9ADE-EBE906DBC589}"/>
              </a:ext>
            </a:extLst>
          </p:cNvPr>
          <p:cNvSpPr/>
          <p:nvPr/>
        </p:nvSpPr>
        <p:spPr>
          <a:xfrm>
            <a:off x="1473351" y="4639671"/>
            <a:ext cx="185370" cy="166687"/>
          </a:xfrm>
          <a:custGeom>
            <a:avLst/>
            <a:gdLst>
              <a:gd name="connsiteX0" fmla="*/ 92939 w 185370"/>
              <a:gd name="connsiteY0" fmla="*/ 120083 h 166687"/>
              <a:gd name="connsiteX1" fmla="*/ 119972 w 185370"/>
              <a:gd name="connsiteY1" fmla="*/ 120083 h 166687"/>
              <a:gd name="connsiteX2" fmla="*/ 130012 w 185370"/>
              <a:gd name="connsiteY2" fmla="*/ 110815 h 166687"/>
              <a:gd name="connsiteX3" fmla="*/ 121002 w 185370"/>
              <a:gd name="connsiteY3" fmla="*/ 101547 h 166687"/>
              <a:gd name="connsiteX4" fmla="*/ 83929 w 185370"/>
              <a:gd name="connsiteY4" fmla="*/ 101547 h 166687"/>
              <a:gd name="connsiteX5" fmla="*/ 74661 w 185370"/>
              <a:gd name="connsiteY5" fmla="*/ 111587 h 166687"/>
              <a:gd name="connsiteX6" fmla="*/ 74661 w 185370"/>
              <a:gd name="connsiteY6" fmla="*/ 132183 h 166687"/>
              <a:gd name="connsiteX7" fmla="*/ 24715 w 185370"/>
              <a:gd name="connsiteY7" fmla="*/ 82495 h 166687"/>
              <a:gd name="connsiteX8" fmla="*/ 74403 w 185370"/>
              <a:gd name="connsiteY8" fmla="*/ 32550 h 166687"/>
              <a:gd name="connsiteX9" fmla="*/ 74403 w 185370"/>
              <a:gd name="connsiteY9" fmla="*/ 52888 h 166687"/>
              <a:gd name="connsiteX10" fmla="*/ 85473 w 185370"/>
              <a:gd name="connsiteY10" fmla="*/ 64731 h 166687"/>
              <a:gd name="connsiteX11" fmla="*/ 135934 w 185370"/>
              <a:gd name="connsiteY11" fmla="*/ 80693 h 166687"/>
              <a:gd name="connsiteX12" fmla="*/ 166570 w 185370"/>
              <a:gd name="connsiteY12" fmla="*/ 135273 h 166687"/>
              <a:gd name="connsiteX13" fmla="*/ 167343 w 185370"/>
              <a:gd name="connsiteY13" fmla="*/ 149175 h 166687"/>
              <a:gd name="connsiteX14" fmla="*/ 176611 w 185370"/>
              <a:gd name="connsiteY14" fmla="*/ 157413 h 166687"/>
              <a:gd name="connsiteX15" fmla="*/ 185364 w 185370"/>
              <a:gd name="connsiteY15" fmla="*/ 148918 h 166687"/>
              <a:gd name="connsiteX16" fmla="*/ 152925 w 185370"/>
              <a:gd name="connsiteY16" fmla="*/ 70653 h 166687"/>
              <a:gd name="connsiteX17" fmla="*/ 98346 w 185370"/>
              <a:gd name="connsiteY17" fmla="*/ 48254 h 166687"/>
              <a:gd name="connsiteX18" fmla="*/ 92682 w 185370"/>
              <a:gd name="connsiteY18" fmla="*/ 47225 h 166687"/>
              <a:gd name="connsiteX19" fmla="*/ 92682 w 185370"/>
              <a:gd name="connsiteY19" fmla="*/ 11954 h 166687"/>
              <a:gd name="connsiteX20" fmla="*/ 87276 w 185370"/>
              <a:gd name="connsiteY20" fmla="*/ 883 h 166687"/>
              <a:gd name="connsiteX21" fmla="*/ 75175 w 185370"/>
              <a:gd name="connsiteY21" fmla="*/ 4745 h 166687"/>
              <a:gd name="connsiteX22" fmla="*/ 4634 w 185370"/>
              <a:gd name="connsiteY22" fmla="*/ 74514 h 166687"/>
              <a:gd name="connsiteX23" fmla="*/ 4634 w 185370"/>
              <a:gd name="connsiteY23" fmla="*/ 91506 h 166687"/>
              <a:gd name="connsiteX24" fmla="*/ 75175 w 185370"/>
              <a:gd name="connsiteY24" fmla="*/ 162305 h 166687"/>
              <a:gd name="connsiteX25" fmla="*/ 87018 w 185370"/>
              <a:gd name="connsiteY25" fmla="*/ 165909 h 166687"/>
              <a:gd name="connsiteX26" fmla="*/ 92425 w 185370"/>
              <a:gd name="connsiteY26" fmla="*/ 155354 h 166687"/>
              <a:gd name="connsiteX27" fmla="*/ 92425 w 185370"/>
              <a:gd name="connsiteY27" fmla="*/ 125747 h 166687"/>
              <a:gd name="connsiteX28" fmla="*/ 92939 w 185370"/>
              <a:gd name="connsiteY28" fmla="*/ 120083 h 16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5370" h="166687">
                <a:moveTo>
                  <a:pt x="92939" y="120083"/>
                </a:moveTo>
                <a:cubicBezTo>
                  <a:pt x="102208" y="120083"/>
                  <a:pt x="110961" y="120083"/>
                  <a:pt x="119972" y="120083"/>
                </a:cubicBezTo>
                <a:cubicBezTo>
                  <a:pt x="126151" y="120083"/>
                  <a:pt x="130012" y="116221"/>
                  <a:pt x="130012" y="110815"/>
                </a:cubicBezTo>
                <a:cubicBezTo>
                  <a:pt x="130012" y="105923"/>
                  <a:pt x="126408" y="101804"/>
                  <a:pt x="121002" y="101547"/>
                </a:cubicBezTo>
                <a:cubicBezTo>
                  <a:pt x="108644" y="101289"/>
                  <a:pt x="96286" y="101289"/>
                  <a:pt x="83929" y="101547"/>
                </a:cubicBezTo>
                <a:cubicBezTo>
                  <a:pt x="78007" y="101547"/>
                  <a:pt x="74661" y="105408"/>
                  <a:pt x="74661" y="111587"/>
                </a:cubicBezTo>
                <a:cubicBezTo>
                  <a:pt x="74661" y="118796"/>
                  <a:pt x="74661" y="126004"/>
                  <a:pt x="74661" y="132183"/>
                </a:cubicBezTo>
                <a:cubicBezTo>
                  <a:pt x="57926" y="115706"/>
                  <a:pt x="41192" y="98972"/>
                  <a:pt x="24715" y="82495"/>
                </a:cubicBezTo>
                <a:cubicBezTo>
                  <a:pt x="40420" y="66791"/>
                  <a:pt x="57154" y="49799"/>
                  <a:pt x="74403" y="32550"/>
                </a:cubicBezTo>
                <a:cubicBezTo>
                  <a:pt x="74403" y="39244"/>
                  <a:pt x="74403" y="45937"/>
                  <a:pt x="74403" y="52888"/>
                </a:cubicBezTo>
                <a:cubicBezTo>
                  <a:pt x="74403" y="61127"/>
                  <a:pt x="77235" y="63959"/>
                  <a:pt x="85473" y="64731"/>
                </a:cubicBezTo>
                <a:cubicBezTo>
                  <a:pt x="103237" y="66533"/>
                  <a:pt x="120487" y="70653"/>
                  <a:pt x="135934" y="80693"/>
                </a:cubicBezTo>
                <a:cubicBezTo>
                  <a:pt x="155500" y="93566"/>
                  <a:pt x="164253" y="112617"/>
                  <a:pt x="166570" y="135273"/>
                </a:cubicBezTo>
                <a:cubicBezTo>
                  <a:pt x="167085" y="139907"/>
                  <a:pt x="167085" y="144541"/>
                  <a:pt x="167343" y="149175"/>
                </a:cubicBezTo>
                <a:cubicBezTo>
                  <a:pt x="167857" y="154324"/>
                  <a:pt x="171462" y="157413"/>
                  <a:pt x="176611" y="157413"/>
                </a:cubicBezTo>
                <a:cubicBezTo>
                  <a:pt x="181245" y="157156"/>
                  <a:pt x="185364" y="153809"/>
                  <a:pt x="185364" y="148918"/>
                </a:cubicBezTo>
                <a:cubicBezTo>
                  <a:pt x="185621" y="118281"/>
                  <a:pt x="177898" y="90734"/>
                  <a:pt x="152925" y="70653"/>
                </a:cubicBezTo>
                <a:cubicBezTo>
                  <a:pt x="136963" y="57780"/>
                  <a:pt x="118170" y="51601"/>
                  <a:pt x="98346" y="48254"/>
                </a:cubicBezTo>
                <a:cubicBezTo>
                  <a:pt x="96544" y="47997"/>
                  <a:pt x="94742" y="47482"/>
                  <a:pt x="92682" y="47225"/>
                </a:cubicBezTo>
                <a:cubicBezTo>
                  <a:pt x="92682" y="35382"/>
                  <a:pt x="92682" y="23797"/>
                  <a:pt x="92682" y="11954"/>
                </a:cubicBezTo>
                <a:cubicBezTo>
                  <a:pt x="92682" y="7320"/>
                  <a:pt x="92167" y="2943"/>
                  <a:pt x="87276" y="883"/>
                </a:cubicBezTo>
                <a:cubicBezTo>
                  <a:pt x="82127" y="-1434"/>
                  <a:pt x="78522" y="1141"/>
                  <a:pt x="75175" y="4745"/>
                </a:cubicBezTo>
                <a:cubicBezTo>
                  <a:pt x="51747" y="27658"/>
                  <a:pt x="28062" y="51086"/>
                  <a:pt x="4634" y="74514"/>
                </a:cubicBezTo>
                <a:cubicBezTo>
                  <a:pt x="-1545" y="80693"/>
                  <a:pt x="-1545" y="85070"/>
                  <a:pt x="4634" y="91506"/>
                </a:cubicBezTo>
                <a:cubicBezTo>
                  <a:pt x="28062" y="115192"/>
                  <a:pt x="51747" y="138620"/>
                  <a:pt x="75175" y="162305"/>
                </a:cubicBezTo>
                <a:cubicBezTo>
                  <a:pt x="78522" y="165652"/>
                  <a:pt x="82127" y="167969"/>
                  <a:pt x="87018" y="165909"/>
                </a:cubicBezTo>
                <a:cubicBezTo>
                  <a:pt x="91652" y="163850"/>
                  <a:pt x="92682" y="159988"/>
                  <a:pt x="92425" y="155354"/>
                </a:cubicBezTo>
                <a:cubicBezTo>
                  <a:pt x="92167" y="145571"/>
                  <a:pt x="92425" y="135530"/>
                  <a:pt x="92425" y="125747"/>
                </a:cubicBezTo>
                <a:cubicBezTo>
                  <a:pt x="92682" y="123945"/>
                  <a:pt x="92682" y="122143"/>
                  <a:pt x="92939" y="120083"/>
                </a:cubicBezTo>
                <a:close/>
              </a:path>
            </a:pathLst>
          </a:custGeom>
          <a:solidFill>
            <a:schemeClr val="accent1"/>
          </a:solidFill>
          <a:ln w="2514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82D53852-983B-49B7-84A2-880147DDC869}"/>
              </a:ext>
            </a:extLst>
          </p:cNvPr>
          <p:cNvSpPr/>
          <p:nvPr/>
        </p:nvSpPr>
        <p:spPr>
          <a:xfrm>
            <a:off x="7373308" y="735667"/>
            <a:ext cx="492359" cy="608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4" name="גרפיקה 11">
            <a:extLst>
              <a:ext uri="{FF2B5EF4-FFF2-40B4-BE49-F238E27FC236}">
                <a16:creationId xmlns:a16="http://schemas.microsoft.com/office/drawing/2014/main" id="{F4BCFA2A-C434-4D0E-BA34-1227A08890CC}"/>
              </a:ext>
            </a:extLst>
          </p:cNvPr>
          <p:cNvGrpSpPr/>
          <p:nvPr/>
        </p:nvGrpSpPr>
        <p:grpSpPr>
          <a:xfrm rot="20944402">
            <a:off x="6827921" y="1008924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15" name="גרפיקה 11">
              <a:extLst>
                <a:ext uri="{FF2B5EF4-FFF2-40B4-BE49-F238E27FC236}">
                  <a16:creationId xmlns:a16="http://schemas.microsoft.com/office/drawing/2014/main" id="{749A1B79-814D-4947-841E-A5C8FDDF3AD8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11">
              <a:extLst>
                <a:ext uri="{FF2B5EF4-FFF2-40B4-BE49-F238E27FC236}">
                  <a16:creationId xmlns:a16="http://schemas.microsoft.com/office/drawing/2014/main" id="{463C94CD-9654-41D2-B491-D23C3CB93507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11">
              <a:extLst>
                <a:ext uri="{FF2B5EF4-FFF2-40B4-BE49-F238E27FC236}">
                  <a16:creationId xmlns:a16="http://schemas.microsoft.com/office/drawing/2014/main" id="{015A9519-0AFA-49AE-BF85-75F70FCD7643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11">
              <a:extLst>
                <a:ext uri="{FF2B5EF4-FFF2-40B4-BE49-F238E27FC236}">
                  <a16:creationId xmlns:a16="http://schemas.microsoft.com/office/drawing/2014/main" id="{4A73BC16-BC22-4951-A6AD-293A22CA306D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11">
              <a:extLst>
                <a:ext uri="{FF2B5EF4-FFF2-40B4-BE49-F238E27FC236}">
                  <a16:creationId xmlns:a16="http://schemas.microsoft.com/office/drawing/2014/main" id="{706AE8E2-D369-4F92-B28E-D1596861D3A4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11">
              <a:extLst>
                <a:ext uri="{FF2B5EF4-FFF2-40B4-BE49-F238E27FC236}">
                  <a16:creationId xmlns:a16="http://schemas.microsoft.com/office/drawing/2014/main" id="{42D55691-05A5-4F8C-99DB-36A9C5B82FE3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11">
              <a:extLst>
                <a:ext uri="{FF2B5EF4-FFF2-40B4-BE49-F238E27FC236}">
                  <a16:creationId xmlns:a16="http://schemas.microsoft.com/office/drawing/2014/main" id="{B6984982-5F6B-4368-8895-E67492532549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11">
              <a:extLst>
                <a:ext uri="{FF2B5EF4-FFF2-40B4-BE49-F238E27FC236}">
                  <a16:creationId xmlns:a16="http://schemas.microsoft.com/office/drawing/2014/main" id="{F7F11FA3-41CA-4D09-BB40-DD2A492C9664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11">
              <a:extLst>
                <a:ext uri="{FF2B5EF4-FFF2-40B4-BE49-F238E27FC236}">
                  <a16:creationId xmlns:a16="http://schemas.microsoft.com/office/drawing/2014/main" id="{1E03C6A4-10FC-453E-B22D-27ECAF78CFF8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4" name="גרפיקה 11">
              <a:extLst>
                <a:ext uri="{FF2B5EF4-FFF2-40B4-BE49-F238E27FC236}">
                  <a16:creationId xmlns:a16="http://schemas.microsoft.com/office/drawing/2014/main" id="{DD7D9350-1699-456B-9CD2-E64C8889CF56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9" name="גרפיקה 11">
              <a:extLst>
                <a:ext uri="{FF2B5EF4-FFF2-40B4-BE49-F238E27FC236}">
                  <a16:creationId xmlns:a16="http://schemas.microsoft.com/office/drawing/2014/main" id="{03952396-B95F-4780-9C04-164E36185092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3" name="גרפיקה 11">
              <a:extLst>
                <a:ext uri="{FF2B5EF4-FFF2-40B4-BE49-F238E27FC236}">
                  <a16:creationId xmlns:a16="http://schemas.microsoft.com/office/drawing/2014/main" id="{3706C791-E2B1-4071-B3F2-F157798CC024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6" name="גרפיקה 11">
              <a:extLst>
                <a:ext uri="{FF2B5EF4-FFF2-40B4-BE49-F238E27FC236}">
                  <a16:creationId xmlns:a16="http://schemas.microsoft.com/office/drawing/2014/main" id="{627E054C-C7BD-4E14-B2E3-5227A4288E98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7" name="גרפיקה 11">
              <a:extLst>
                <a:ext uri="{FF2B5EF4-FFF2-40B4-BE49-F238E27FC236}">
                  <a16:creationId xmlns:a16="http://schemas.microsoft.com/office/drawing/2014/main" id="{252A6D1D-16D7-498B-86E8-A42E71522311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38" name="קבוצה 237">
            <a:extLst>
              <a:ext uri="{FF2B5EF4-FFF2-40B4-BE49-F238E27FC236}">
                <a16:creationId xmlns:a16="http://schemas.microsoft.com/office/drawing/2014/main" id="{8E241F44-6BBE-4970-ADE0-17669CFE93F4}"/>
              </a:ext>
            </a:extLst>
          </p:cNvPr>
          <p:cNvGrpSpPr/>
          <p:nvPr/>
        </p:nvGrpSpPr>
        <p:grpSpPr>
          <a:xfrm>
            <a:off x="1695465" y="1143626"/>
            <a:ext cx="594855" cy="679924"/>
            <a:chOff x="1695465" y="1143626"/>
            <a:chExt cx="594855" cy="679924"/>
          </a:xfrm>
        </p:grpSpPr>
        <p:grpSp>
          <p:nvGrpSpPr>
            <p:cNvPr id="239" name="גרפיקה 184">
              <a:extLst>
                <a:ext uri="{FF2B5EF4-FFF2-40B4-BE49-F238E27FC236}">
                  <a16:creationId xmlns:a16="http://schemas.microsoft.com/office/drawing/2014/main" id="{8EAB7129-8EAC-4D2D-88BE-D7943CC48C9B}"/>
                </a:ext>
              </a:extLst>
            </p:cNvPr>
            <p:cNvGrpSpPr/>
            <p:nvPr/>
          </p:nvGrpSpPr>
          <p:grpSpPr>
            <a:xfrm>
              <a:off x="1841544" y="1143626"/>
              <a:ext cx="438241" cy="465860"/>
              <a:chOff x="1841544" y="1143626"/>
              <a:chExt cx="438241" cy="465860"/>
            </a:xfrm>
          </p:grpSpPr>
          <p:sp>
            <p:nvSpPr>
              <p:cNvPr id="278" name="גרפיקה 184">
                <a:extLst>
                  <a:ext uri="{FF2B5EF4-FFF2-40B4-BE49-F238E27FC236}">
                    <a16:creationId xmlns:a16="http://schemas.microsoft.com/office/drawing/2014/main" id="{D95DD8B3-9FDA-4013-9E19-FA509F7A40D7}"/>
                  </a:ext>
                </a:extLst>
              </p:cNvPr>
              <p:cNvSpPr/>
              <p:nvPr/>
            </p:nvSpPr>
            <p:spPr>
              <a:xfrm>
                <a:off x="1856237" y="1158864"/>
                <a:ext cx="411269" cy="435383"/>
              </a:xfrm>
              <a:custGeom>
                <a:avLst/>
                <a:gdLst>
                  <a:gd name="connsiteX0" fmla="*/ 217843 w 411269"/>
                  <a:gd name="connsiteY0" fmla="*/ 435384 h 435383"/>
                  <a:gd name="connsiteX1" fmla="*/ 72715 w 411269"/>
                  <a:gd name="connsiteY1" fmla="*/ 388943 h 435383"/>
                  <a:gd name="connsiteX2" fmla="*/ 53123 w 411269"/>
                  <a:gd name="connsiteY2" fmla="*/ 339599 h 435383"/>
                  <a:gd name="connsiteX3" fmla="*/ 52397 w 411269"/>
                  <a:gd name="connsiteY3" fmla="*/ 312751 h 435383"/>
                  <a:gd name="connsiteX4" fmla="*/ 44415 w 411269"/>
                  <a:gd name="connsiteY4" fmla="*/ 306220 h 435383"/>
                  <a:gd name="connsiteX5" fmla="*/ 40061 w 411269"/>
                  <a:gd name="connsiteY5" fmla="*/ 304769 h 435383"/>
                  <a:gd name="connsiteX6" fmla="*/ 24823 w 411269"/>
                  <a:gd name="connsiteY6" fmla="*/ 298964 h 435383"/>
                  <a:gd name="connsiteX7" fmla="*/ 877 w 411269"/>
                  <a:gd name="connsiteY7" fmla="*/ 265584 h 435383"/>
                  <a:gd name="connsiteX8" fmla="*/ 13213 w 411269"/>
                  <a:gd name="connsiteY8" fmla="*/ 218418 h 435383"/>
                  <a:gd name="connsiteX9" fmla="*/ 24823 w 411269"/>
                  <a:gd name="connsiteY9" fmla="*/ 208259 h 435383"/>
                  <a:gd name="connsiteX10" fmla="*/ 38610 w 411269"/>
                  <a:gd name="connsiteY10" fmla="*/ 175605 h 435383"/>
                  <a:gd name="connsiteX11" fmla="*/ 77069 w 411269"/>
                  <a:gd name="connsiteY11" fmla="*/ 54423 h 435383"/>
                  <a:gd name="connsiteX12" fmla="*/ 196799 w 411269"/>
                  <a:gd name="connsiteY12" fmla="*/ 0 h 435383"/>
                  <a:gd name="connsiteX13" fmla="*/ 242515 w 411269"/>
                  <a:gd name="connsiteY13" fmla="*/ 5079 h 435383"/>
                  <a:gd name="connsiteX14" fmla="*/ 262833 w 411269"/>
                  <a:gd name="connsiteY14" fmla="*/ 10885 h 435383"/>
                  <a:gd name="connsiteX15" fmla="*/ 271540 w 411269"/>
                  <a:gd name="connsiteY15" fmla="*/ 13787 h 435383"/>
                  <a:gd name="connsiteX16" fmla="*/ 346281 w 411269"/>
                  <a:gd name="connsiteY16" fmla="*/ 47167 h 435383"/>
                  <a:gd name="connsiteX17" fmla="*/ 410137 w 411269"/>
                  <a:gd name="connsiteY17" fmla="*/ 197374 h 435383"/>
                  <a:gd name="connsiteX18" fmla="*/ 374581 w 411269"/>
                  <a:gd name="connsiteY18" fmla="*/ 276469 h 435383"/>
                  <a:gd name="connsiteX19" fmla="*/ 367325 w 411269"/>
                  <a:gd name="connsiteY19" fmla="*/ 312025 h 435383"/>
                  <a:gd name="connsiteX20" fmla="*/ 349909 w 411269"/>
                  <a:gd name="connsiteY20" fmla="*/ 377333 h 435383"/>
                  <a:gd name="connsiteX21" fmla="*/ 320884 w 411269"/>
                  <a:gd name="connsiteY21" fmla="*/ 387492 h 435383"/>
                  <a:gd name="connsiteX22" fmla="*/ 309273 w 411269"/>
                  <a:gd name="connsiteY22" fmla="*/ 386040 h 435383"/>
                  <a:gd name="connsiteX23" fmla="*/ 295486 w 411269"/>
                  <a:gd name="connsiteY23" fmla="*/ 382412 h 435383"/>
                  <a:gd name="connsiteX24" fmla="*/ 294035 w 411269"/>
                  <a:gd name="connsiteY24" fmla="*/ 382412 h 435383"/>
                  <a:gd name="connsiteX25" fmla="*/ 290407 w 411269"/>
                  <a:gd name="connsiteY25" fmla="*/ 381686 h 435383"/>
                  <a:gd name="connsiteX26" fmla="*/ 283876 w 411269"/>
                  <a:gd name="connsiteY26" fmla="*/ 386040 h 435383"/>
                  <a:gd name="connsiteX27" fmla="*/ 268638 w 411269"/>
                  <a:gd name="connsiteY27" fmla="*/ 408535 h 435383"/>
                  <a:gd name="connsiteX28" fmla="*/ 227276 w 411269"/>
                  <a:gd name="connsiteY28" fmla="*/ 434658 h 435383"/>
                  <a:gd name="connsiteX29" fmla="*/ 217843 w 411269"/>
                  <a:gd name="connsiteY29" fmla="*/ 435384 h 435383"/>
                  <a:gd name="connsiteX30" fmla="*/ 190269 w 411269"/>
                  <a:gd name="connsiteY30" fmla="*/ 351210 h 435383"/>
                  <a:gd name="connsiteX31" fmla="*/ 190269 w 411269"/>
                  <a:gd name="connsiteY31" fmla="*/ 349033 h 435383"/>
                  <a:gd name="connsiteX32" fmla="*/ 183012 w 411269"/>
                  <a:gd name="connsiteY32" fmla="*/ 309122 h 435383"/>
                  <a:gd name="connsiteX33" fmla="*/ 178658 w 411269"/>
                  <a:gd name="connsiteY33" fmla="*/ 307671 h 435383"/>
                  <a:gd name="connsiteX34" fmla="*/ 149633 w 411269"/>
                  <a:gd name="connsiteY34" fmla="*/ 338874 h 435383"/>
                  <a:gd name="connsiteX35" fmla="*/ 151084 w 411269"/>
                  <a:gd name="connsiteY35" fmla="*/ 338874 h 435383"/>
                  <a:gd name="connsiteX36" fmla="*/ 155438 w 411269"/>
                  <a:gd name="connsiteY36" fmla="*/ 338148 h 435383"/>
                  <a:gd name="connsiteX37" fmla="*/ 166322 w 411269"/>
                  <a:gd name="connsiteY37" fmla="*/ 335971 h 435383"/>
                  <a:gd name="connsiteX38" fmla="*/ 186640 w 411269"/>
                  <a:gd name="connsiteY38" fmla="*/ 348307 h 435383"/>
                  <a:gd name="connsiteX39" fmla="*/ 189543 w 411269"/>
                  <a:gd name="connsiteY39" fmla="*/ 350484 h 435383"/>
                  <a:gd name="connsiteX40" fmla="*/ 190269 w 411269"/>
                  <a:gd name="connsiteY40" fmla="*/ 351210 h 435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11269" h="435383">
                    <a:moveTo>
                      <a:pt x="217843" y="435384"/>
                    </a:moveTo>
                    <a:cubicBezTo>
                      <a:pt x="164871" y="435384"/>
                      <a:pt x="116253" y="419420"/>
                      <a:pt x="72715" y="388943"/>
                    </a:cubicBezTo>
                    <a:cubicBezTo>
                      <a:pt x="52397" y="374430"/>
                      <a:pt x="51671" y="354838"/>
                      <a:pt x="53123" y="339599"/>
                    </a:cubicBezTo>
                    <a:cubicBezTo>
                      <a:pt x="53848" y="331617"/>
                      <a:pt x="53848" y="322184"/>
                      <a:pt x="52397" y="312751"/>
                    </a:cubicBezTo>
                    <a:cubicBezTo>
                      <a:pt x="52397" y="312025"/>
                      <a:pt x="51671" y="309122"/>
                      <a:pt x="44415" y="306220"/>
                    </a:cubicBezTo>
                    <a:lnTo>
                      <a:pt x="40061" y="304769"/>
                    </a:lnTo>
                    <a:cubicBezTo>
                      <a:pt x="34982" y="303317"/>
                      <a:pt x="29902" y="301140"/>
                      <a:pt x="24823" y="298964"/>
                    </a:cubicBezTo>
                    <a:cubicBezTo>
                      <a:pt x="12487" y="292433"/>
                      <a:pt x="3779" y="280823"/>
                      <a:pt x="877" y="265584"/>
                    </a:cubicBezTo>
                    <a:cubicBezTo>
                      <a:pt x="-2026" y="248894"/>
                      <a:pt x="2328" y="230753"/>
                      <a:pt x="13213" y="218418"/>
                    </a:cubicBezTo>
                    <a:cubicBezTo>
                      <a:pt x="16841" y="214064"/>
                      <a:pt x="21195" y="211161"/>
                      <a:pt x="24823" y="208259"/>
                    </a:cubicBezTo>
                    <a:cubicBezTo>
                      <a:pt x="35707" y="199551"/>
                      <a:pt x="40787" y="188666"/>
                      <a:pt x="38610" y="175605"/>
                    </a:cubicBezTo>
                    <a:cubicBezTo>
                      <a:pt x="31354" y="131341"/>
                      <a:pt x="44415" y="89979"/>
                      <a:pt x="77069" y="54423"/>
                    </a:cubicBezTo>
                    <a:cubicBezTo>
                      <a:pt x="109723" y="18141"/>
                      <a:pt x="149633" y="0"/>
                      <a:pt x="196799" y="0"/>
                    </a:cubicBezTo>
                    <a:cubicBezTo>
                      <a:pt x="211312" y="0"/>
                      <a:pt x="226551" y="1451"/>
                      <a:pt x="242515" y="5079"/>
                    </a:cubicBezTo>
                    <a:cubicBezTo>
                      <a:pt x="249771" y="6531"/>
                      <a:pt x="256302" y="8708"/>
                      <a:pt x="262833" y="10885"/>
                    </a:cubicBezTo>
                    <a:cubicBezTo>
                      <a:pt x="265735" y="11610"/>
                      <a:pt x="268638" y="13062"/>
                      <a:pt x="271540" y="13787"/>
                    </a:cubicBezTo>
                    <a:cubicBezTo>
                      <a:pt x="294761" y="19592"/>
                      <a:pt x="322335" y="29026"/>
                      <a:pt x="346281" y="47167"/>
                    </a:cubicBezTo>
                    <a:cubicBezTo>
                      <a:pt x="394899" y="85625"/>
                      <a:pt x="416668" y="136420"/>
                      <a:pt x="410137" y="197374"/>
                    </a:cubicBezTo>
                    <a:cubicBezTo>
                      <a:pt x="407235" y="227125"/>
                      <a:pt x="394899" y="253248"/>
                      <a:pt x="374581" y="276469"/>
                    </a:cubicBezTo>
                    <a:cubicBezTo>
                      <a:pt x="365148" y="287353"/>
                      <a:pt x="362245" y="298964"/>
                      <a:pt x="367325" y="312025"/>
                    </a:cubicBezTo>
                    <a:cubicBezTo>
                      <a:pt x="376032" y="337422"/>
                      <a:pt x="369502" y="361369"/>
                      <a:pt x="349909" y="377333"/>
                    </a:cubicBezTo>
                    <a:cubicBezTo>
                      <a:pt x="341927" y="383863"/>
                      <a:pt x="331768" y="387492"/>
                      <a:pt x="320884" y="387492"/>
                    </a:cubicBezTo>
                    <a:cubicBezTo>
                      <a:pt x="317256" y="387492"/>
                      <a:pt x="313627" y="386766"/>
                      <a:pt x="309273" y="386040"/>
                    </a:cubicBezTo>
                    <a:cubicBezTo>
                      <a:pt x="304194" y="385315"/>
                      <a:pt x="299840" y="383863"/>
                      <a:pt x="295486" y="382412"/>
                    </a:cubicBezTo>
                    <a:lnTo>
                      <a:pt x="294035" y="382412"/>
                    </a:lnTo>
                    <a:cubicBezTo>
                      <a:pt x="292584" y="381686"/>
                      <a:pt x="291133" y="381686"/>
                      <a:pt x="290407" y="381686"/>
                    </a:cubicBezTo>
                    <a:cubicBezTo>
                      <a:pt x="288230" y="381686"/>
                      <a:pt x="286053" y="382412"/>
                      <a:pt x="283876" y="386040"/>
                    </a:cubicBezTo>
                    <a:cubicBezTo>
                      <a:pt x="277345" y="394022"/>
                      <a:pt x="272992" y="402004"/>
                      <a:pt x="268638" y="408535"/>
                    </a:cubicBezTo>
                    <a:cubicBezTo>
                      <a:pt x="259930" y="425950"/>
                      <a:pt x="246143" y="433932"/>
                      <a:pt x="227276" y="434658"/>
                    </a:cubicBezTo>
                    <a:cubicBezTo>
                      <a:pt x="223648" y="435384"/>
                      <a:pt x="220745" y="435384"/>
                      <a:pt x="217843" y="435384"/>
                    </a:cubicBezTo>
                    <a:close/>
                    <a:moveTo>
                      <a:pt x="190269" y="351210"/>
                    </a:moveTo>
                    <a:cubicBezTo>
                      <a:pt x="190269" y="350484"/>
                      <a:pt x="190269" y="349758"/>
                      <a:pt x="190269" y="349033"/>
                    </a:cubicBezTo>
                    <a:cubicBezTo>
                      <a:pt x="188092" y="334520"/>
                      <a:pt x="185189" y="321458"/>
                      <a:pt x="183012" y="309122"/>
                    </a:cubicBezTo>
                    <a:cubicBezTo>
                      <a:pt x="181561" y="309122"/>
                      <a:pt x="180110" y="308397"/>
                      <a:pt x="178658" y="307671"/>
                    </a:cubicBezTo>
                    <a:cubicBezTo>
                      <a:pt x="168499" y="317830"/>
                      <a:pt x="158340" y="327989"/>
                      <a:pt x="149633" y="338874"/>
                    </a:cubicBezTo>
                    <a:cubicBezTo>
                      <a:pt x="150358" y="338874"/>
                      <a:pt x="150358" y="338874"/>
                      <a:pt x="151084" y="338874"/>
                    </a:cubicBezTo>
                    <a:cubicBezTo>
                      <a:pt x="152535" y="338874"/>
                      <a:pt x="153987" y="338874"/>
                      <a:pt x="155438" y="338148"/>
                    </a:cubicBezTo>
                    <a:cubicBezTo>
                      <a:pt x="159792" y="336697"/>
                      <a:pt x="162694" y="335971"/>
                      <a:pt x="166322" y="335971"/>
                    </a:cubicBezTo>
                    <a:cubicBezTo>
                      <a:pt x="177207" y="335971"/>
                      <a:pt x="182287" y="343228"/>
                      <a:pt x="186640" y="348307"/>
                    </a:cubicBezTo>
                    <a:cubicBezTo>
                      <a:pt x="187366" y="349033"/>
                      <a:pt x="188092" y="349758"/>
                      <a:pt x="189543" y="350484"/>
                    </a:cubicBezTo>
                    <a:cubicBezTo>
                      <a:pt x="189543" y="351210"/>
                      <a:pt x="190269" y="351210"/>
                      <a:pt x="190269" y="3512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4" name="גרפיקה 184">
                <a:extLst>
                  <a:ext uri="{FF2B5EF4-FFF2-40B4-BE49-F238E27FC236}">
                    <a16:creationId xmlns:a16="http://schemas.microsoft.com/office/drawing/2014/main" id="{3E145067-B8E4-4931-A603-E3A1CBFF47FB}"/>
                  </a:ext>
                </a:extLst>
              </p:cNvPr>
              <p:cNvSpPr/>
              <p:nvPr/>
            </p:nvSpPr>
            <p:spPr>
              <a:xfrm>
                <a:off x="1841544" y="1143626"/>
                <a:ext cx="438241" cy="465860"/>
              </a:xfrm>
              <a:custGeom>
                <a:avLst/>
                <a:gdLst>
                  <a:gd name="connsiteX0" fmla="*/ 211493 w 438241"/>
                  <a:gd name="connsiteY0" fmla="*/ 29026 h 465860"/>
                  <a:gd name="connsiteX1" fmla="*/ 253580 w 438241"/>
                  <a:gd name="connsiteY1" fmla="*/ 34105 h 465860"/>
                  <a:gd name="connsiteX2" fmla="*/ 281154 w 438241"/>
                  <a:gd name="connsiteY2" fmla="*/ 42087 h 465860"/>
                  <a:gd name="connsiteX3" fmla="*/ 350815 w 438241"/>
                  <a:gd name="connsiteY3" fmla="*/ 73290 h 465860"/>
                  <a:gd name="connsiteX4" fmla="*/ 409592 w 438241"/>
                  <a:gd name="connsiteY4" fmla="*/ 210435 h 465860"/>
                  <a:gd name="connsiteX5" fmla="*/ 377664 w 438241"/>
                  <a:gd name="connsiteY5" fmla="*/ 280823 h 465860"/>
                  <a:gd name="connsiteX6" fmla="*/ 366780 w 438241"/>
                  <a:gd name="connsiteY6" fmla="*/ 330892 h 465860"/>
                  <a:gd name="connsiteX7" fmla="*/ 353718 w 438241"/>
                  <a:gd name="connsiteY7" fmla="*/ 380961 h 465860"/>
                  <a:gd name="connsiteX8" fmla="*/ 333400 w 438241"/>
                  <a:gd name="connsiteY8" fmla="*/ 387492 h 465860"/>
                  <a:gd name="connsiteX9" fmla="*/ 324692 w 438241"/>
                  <a:gd name="connsiteY9" fmla="*/ 386766 h 465860"/>
                  <a:gd name="connsiteX10" fmla="*/ 310905 w 438241"/>
                  <a:gd name="connsiteY10" fmla="*/ 383138 h 465860"/>
                  <a:gd name="connsiteX11" fmla="*/ 303649 w 438241"/>
                  <a:gd name="connsiteY11" fmla="*/ 381686 h 465860"/>
                  <a:gd name="connsiteX12" fmla="*/ 285508 w 438241"/>
                  <a:gd name="connsiteY12" fmla="*/ 391120 h 465860"/>
                  <a:gd name="connsiteX13" fmla="*/ 269544 w 438241"/>
                  <a:gd name="connsiteY13" fmla="*/ 415791 h 465860"/>
                  <a:gd name="connsiteX14" fmla="*/ 240518 w 438241"/>
                  <a:gd name="connsiteY14" fmla="*/ 433932 h 465860"/>
                  <a:gd name="connsiteX15" fmla="*/ 232536 w 438241"/>
                  <a:gd name="connsiteY15" fmla="*/ 433932 h 465860"/>
                  <a:gd name="connsiteX16" fmla="*/ 95390 w 438241"/>
                  <a:gd name="connsiteY16" fmla="*/ 389668 h 465860"/>
                  <a:gd name="connsiteX17" fmla="*/ 81603 w 438241"/>
                  <a:gd name="connsiteY17" fmla="*/ 353386 h 465860"/>
                  <a:gd name="connsiteX18" fmla="*/ 80878 w 438241"/>
                  <a:gd name="connsiteY18" fmla="*/ 322910 h 465860"/>
                  <a:gd name="connsiteX19" fmla="*/ 63462 w 438241"/>
                  <a:gd name="connsiteY19" fmla="*/ 304769 h 465860"/>
                  <a:gd name="connsiteX20" fmla="*/ 46047 w 438241"/>
                  <a:gd name="connsiteY20" fmla="*/ 297512 h 465860"/>
                  <a:gd name="connsiteX21" fmla="*/ 38790 w 438241"/>
                  <a:gd name="connsiteY21" fmla="*/ 239461 h 465860"/>
                  <a:gd name="connsiteX22" fmla="*/ 48224 w 438241"/>
                  <a:gd name="connsiteY22" fmla="*/ 230753 h 465860"/>
                  <a:gd name="connsiteX23" fmla="*/ 67090 w 438241"/>
                  <a:gd name="connsiteY23" fmla="*/ 185038 h 465860"/>
                  <a:gd name="connsiteX24" fmla="*/ 101921 w 438241"/>
                  <a:gd name="connsiteY24" fmla="*/ 75467 h 465860"/>
                  <a:gd name="connsiteX25" fmla="*/ 211493 w 438241"/>
                  <a:gd name="connsiteY25" fmla="*/ 29026 h 465860"/>
                  <a:gd name="connsiteX26" fmla="*/ 165777 w 438241"/>
                  <a:gd name="connsiteY26" fmla="*/ 368625 h 465860"/>
                  <a:gd name="connsiteX27" fmla="*/ 174485 w 438241"/>
                  <a:gd name="connsiteY27" fmla="*/ 367174 h 465860"/>
                  <a:gd name="connsiteX28" fmla="*/ 181741 w 438241"/>
                  <a:gd name="connsiteY28" fmla="*/ 365722 h 465860"/>
                  <a:gd name="connsiteX29" fmla="*/ 191175 w 438241"/>
                  <a:gd name="connsiteY29" fmla="*/ 372979 h 465860"/>
                  <a:gd name="connsiteX30" fmla="*/ 200608 w 438241"/>
                  <a:gd name="connsiteY30" fmla="*/ 380961 h 465860"/>
                  <a:gd name="connsiteX31" fmla="*/ 213670 w 438241"/>
                  <a:gd name="connsiteY31" fmla="*/ 379510 h 465860"/>
                  <a:gd name="connsiteX32" fmla="*/ 220926 w 438241"/>
                  <a:gd name="connsiteY32" fmla="*/ 362094 h 465860"/>
                  <a:gd name="connsiteX33" fmla="*/ 212944 w 438241"/>
                  <a:gd name="connsiteY33" fmla="*/ 319281 h 465860"/>
                  <a:gd name="connsiteX34" fmla="*/ 203511 w 438241"/>
                  <a:gd name="connsiteY34" fmla="*/ 309848 h 465860"/>
                  <a:gd name="connsiteX35" fmla="*/ 202785 w 438241"/>
                  <a:gd name="connsiteY35" fmla="*/ 309848 h 465860"/>
                  <a:gd name="connsiteX36" fmla="*/ 202785 w 438241"/>
                  <a:gd name="connsiteY36" fmla="*/ 309848 h 465860"/>
                  <a:gd name="connsiteX37" fmla="*/ 199882 w 438241"/>
                  <a:gd name="connsiteY37" fmla="*/ 309122 h 465860"/>
                  <a:gd name="connsiteX38" fmla="*/ 194077 w 438241"/>
                  <a:gd name="connsiteY38" fmla="*/ 306946 h 465860"/>
                  <a:gd name="connsiteX39" fmla="*/ 187547 w 438241"/>
                  <a:gd name="connsiteY39" fmla="*/ 309848 h 465860"/>
                  <a:gd name="connsiteX40" fmla="*/ 153441 w 438241"/>
                  <a:gd name="connsiteY40" fmla="*/ 345404 h 465860"/>
                  <a:gd name="connsiteX41" fmla="*/ 157070 w 438241"/>
                  <a:gd name="connsiteY41" fmla="*/ 364997 h 465860"/>
                  <a:gd name="connsiteX42" fmla="*/ 165777 w 438241"/>
                  <a:gd name="connsiteY42" fmla="*/ 368625 h 465860"/>
                  <a:gd name="connsiteX43" fmla="*/ 211493 w 438241"/>
                  <a:gd name="connsiteY43" fmla="*/ 0 h 465860"/>
                  <a:gd name="connsiteX44" fmla="*/ 211493 w 438241"/>
                  <a:gd name="connsiteY44" fmla="*/ 0 h 465860"/>
                  <a:gd name="connsiteX45" fmla="*/ 80878 w 438241"/>
                  <a:gd name="connsiteY45" fmla="*/ 59502 h 465860"/>
                  <a:gd name="connsiteX46" fmla="*/ 38790 w 438241"/>
                  <a:gd name="connsiteY46" fmla="*/ 193020 h 465860"/>
                  <a:gd name="connsiteX47" fmla="*/ 30083 w 438241"/>
                  <a:gd name="connsiteY47" fmla="*/ 211887 h 465860"/>
                  <a:gd name="connsiteX48" fmla="*/ 17021 w 438241"/>
                  <a:gd name="connsiteY48" fmla="*/ 224223 h 465860"/>
                  <a:gd name="connsiteX49" fmla="*/ 1057 w 438241"/>
                  <a:gd name="connsiteY49" fmla="*/ 283725 h 465860"/>
                  <a:gd name="connsiteX50" fmla="*/ 32260 w 438241"/>
                  <a:gd name="connsiteY50" fmla="*/ 327263 h 465860"/>
                  <a:gd name="connsiteX51" fmla="*/ 48949 w 438241"/>
                  <a:gd name="connsiteY51" fmla="*/ 334520 h 465860"/>
                  <a:gd name="connsiteX52" fmla="*/ 52578 w 438241"/>
                  <a:gd name="connsiteY52" fmla="*/ 335971 h 465860"/>
                  <a:gd name="connsiteX53" fmla="*/ 52578 w 438241"/>
                  <a:gd name="connsiteY53" fmla="*/ 354112 h 465860"/>
                  <a:gd name="connsiteX54" fmla="*/ 77975 w 438241"/>
                  <a:gd name="connsiteY54" fmla="*/ 416517 h 465860"/>
                  <a:gd name="connsiteX55" fmla="*/ 231811 w 438241"/>
                  <a:gd name="connsiteY55" fmla="*/ 465861 h 465860"/>
                  <a:gd name="connsiteX56" fmla="*/ 240518 w 438241"/>
                  <a:gd name="connsiteY56" fmla="*/ 465861 h 465860"/>
                  <a:gd name="connsiteX57" fmla="*/ 294216 w 438241"/>
                  <a:gd name="connsiteY57" fmla="*/ 431756 h 465860"/>
                  <a:gd name="connsiteX58" fmla="*/ 305826 w 438241"/>
                  <a:gd name="connsiteY58" fmla="*/ 413615 h 465860"/>
                  <a:gd name="connsiteX59" fmla="*/ 318887 w 438241"/>
                  <a:gd name="connsiteY59" fmla="*/ 416517 h 465860"/>
                  <a:gd name="connsiteX60" fmla="*/ 333400 w 438241"/>
                  <a:gd name="connsiteY60" fmla="*/ 417968 h 465860"/>
                  <a:gd name="connsiteX61" fmla="*/ 371859 w 438241"/>
                  <a:gd name="connsiteY61" fmla="*/ 404181 h 465860"/>
                  <a:gd name="connsiteX62" fmla="*/ 393628 w 438241"/>
                  <a:gd name="connsiteY62" fmla="*/ 322910 h 465860"/>
                  <a:gd name="connsiteX63" fmla="*/ 397982 w 438241"/>
                  <a:gd name="connsiteY63" fmla="*/ 301866 h 465860"/>
                  <a:gd name="connsiteX64" fmla="*/ 437167 w 438241"/>
                  <a:gd name="connsiteY64" fmla="*/ 214789 h 465860"/>
                  <a:gd name="connsiteX65" fmla="*/ 367505 w 438241"/>
                  <a:gd name="connsiteY65" fmla="*/ 51520 h 465860"/>
                  <a:gd name="connsiteX66" fmla="*/ 287685 w 438241"/>
                  <a:gd name="connsiteY66" fmla="*/ 15238 h 465860"/>
                  <a:gd name="connsiteX67" fmla="*/ 280428 w 438241"/>
                  <a:gd name="connsiteY67" fmla="*/ 13062 h 465860"/>
                  <a:gd name="connsiteX68" fmla="*/ 258659 w 438241"/>
                  <a:gd name="connsiteY68" fmla="*/ 6531 h 465860"/>
                  <a:gd name="connsiteX69" fmla="*/ 211493 w 438241"/>
                  <a:gd name="connsiteY69" fmla="*/ 0 h 465860"/>
                  <a:gd name="connsiteX70" fmla="*/ 211493 w 438241"/>
                  <a:gd name="connsiteY70" fmla="*/ 0 h 4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38241" h="465860">
                    <a:moveTo>
                      <a:pt x="211493" y="29026"/>
                    </a:moveTo>
                    <a:cubicBezTo>
                      <a:pt x="225280" y="29026"/>
                      <a:pt x="239067" y="30477"/>
                      <a:pt x="253580" y="34105"/>
                    </a:cubicBezTo>
                    <a:cubicBezTo>
                      <a:pt x="263013" y="36282"/>
                      <a:pt x="272446" y="39185"/>
                      <a:pt x="281154" y="42087"/>
                    </a:cubicBezTo>
                    <a:cubicBezTo>
                      <a:pt x="305826" y="48618"/>
                      <a:pt x="330498" y="57326"/>
                      <a:pt x="350815" y="73290"/>
                    </a:cubicBezTo>
                    <a:cubicBezTo>
                      <a:pt x="395079" y="108120"/>
                      <a:pt x="415397" y="153836"/>
                      <a:pt x="409592" y="210435"/>
                    </a:cubicBezTo>
                    <a:cubicBezTo>
                      <a:pt x="406690" y="237284"/>
                      <a:pt x="395805" y="260505"/>
                      <a:pt x="377664" y="280823"/>
                    </a:cubicBezTo>
                    <a:cubicBezTo>
                      <a:pt x="364603" y="295335"/>
                      <a:pt x="360974" y="312025"/>
                      <a:pt x="366780" y="330892"/>
                    </a:cubicBezTo>
                    <a:cubicBezTo>
                      <a:pt x="374036" y="352661"/>
                      <a:pt x="366780" y="370076"/>
                      <a:pt x="353718" y="380961"/>
                    </a:cubicBezTo>
                    <a:cubicBezTo>
                      <a:pt x="347913" y="386040"/>
                      <a:pt x="340656" y="387492"/>
                      <a:pt x="333400" y="387492"/>
                    </a:cubicBezTo>
                    <a:cubicBezTo>
                      <a:pt x="330498" y="387492"/>
                      <a:pt x="327595" y="387492"/>
                      <a:pt x="324692" y="386766"/>
                    </a:cubicBezTo>
                    <a:cubicBezTo>
                      <a:pt x="320339" y="386040"/>
                      <a:pt x="315259" y="384589"/>
                      <a:pt x="310905" y="383138"/>
                    </a:cubicBezTo>
                    <a:cubicBezTo>
                      <a:pt x="308003" y="382412"/>
                      <a:pt x="305826" y="381686"/>
                      <a:pt x="303649" y="381686"/>
                    </a:cubicBezTo>
                    <a:cubicBezTo>
                      <a:pt x="296392" y="381686"/>
                      <a:pt x="289862" y="385315"/>
                      <a:pt x="285508" y="391120"/>
                    </a:cubicBezTo>
                    <a:cubicBezTo>
                      <a:pt x="279703" y="399102"/>
                      <a:pt x="273898" y="407084"/>
                      <a:pt x="269544" y="415791"/>
                    </a:cubicBezTo>
                    <a:cubicBezTo>
                      <a:pt x="263013" y="427402"/>
                      <a:pt x="255031" y="433932"/>
                      <a:pt x="240518" y="433932"/>
                    </a:cubicBezTo>
                    <a:cubicBezTo>
                      <a:pt x="237616" y="433932"/>
                      <a:pt x="235439" y="433932"/>
                      <a:pt x="232536" y="433932"/>
                    </a:cubicBezTo>
                    <a:cubicBezTo>
                      <a:pt x="182467" y="433932"/>
                      <a:pt x="136752" y="419420"/>
                      <a:pt x="95390" y="389668"/>
                    </a:cubicBezTo>
                    <a:cubicBezTo>
                      <a:pt x="82329" y="380235"/>
                      <a:pt x="80152" y="368625"/>
                      <a:pt x="81603" y="353386"/>
                    </a:cubicBezTo>
                    <a:cubicBezTo>
                      <a:pt x="82329" y="343228"/>
                      <a:pt x="82329" y="333069"/>
                      <a:pt x="80878" y="322910"/>
                    </a:cubicBezTo>
                    <a:cubicBezTo>
                      <a:pt x="79426" y="313476"/>
                      <a:pt x="72170" y="308397"/>
                      <a:pt x="63462" y="304769"/>
                    </a:cubicBezTo>
                    <a:cubicBezTo>
                      <a:pt x="57657" y="302592"/>
                      <a:pt x="51126" y="300415"/>
                      <a:pt x="46047" y="297512"/>
                    </a:cubicBezTo>
                    <a:cubicBezTo>
                      <a:pt x="27906" y="288079"/>
                      <a:pt x="23552" y="257602"/>
                      <a:pt x="38790" y="239461"/>
                    </a:cubicBezTo>
                    <a:cubicBezTo>
                      <a:pt x="41693" y="236559"/>
                      <a:pt x="45321" y="233656"/>
                      <a:pt x="48224" y="230753"/>
                    </a:cubicBezTo>
                    <a:cubicBezTo>
                      <a:pt x="62737" y="219143"/>
                      <a:pt x="69993" y="202453"/>
                      <a:pt x="67090" y="185038"/>
                    </a:cubicBezTo>
                    <a:cubicBezTo>
                      <a:pt x="60560" y="142225"/>
                      <a:pt x="74347" y="105943"/>
                      <a:pt x="101921" y="75467"/>
                    </a:cubicBezTo>
                    <a:cubicBezTo>
                      <a:pt x="133124" y="44990"/>
                      <a:pt x="170131" y="29026"/>
                      <a:pt x="211493" y="29026"/>
                    </a:cubicBezTo>
                    <a:moveTo>
                      <a:pt x="165777" y="368625"/>
                    </a:moveTo>
                    <a:cubicBezTo>
                      <a:pt x="168680" y="368625"/>
                      <a:pt x="171582" y="367899"/>
                      <a:pt x="174485" y="367174"/>
                    </a:cubicBezTo>
                    <a:cubicBezTo>
                      <a:pt x="177388" y="366448"/>
                      <a:pt x="179564" y="365722"/>
                      <a:pt x="181741" y="365722"/>
                    </a:cubicBezTo>
                    <a:cubicBezTo>
                      <a:pt x="185370" y="365722"/>
                      <a:pt x="186821" y="367899"/>
                      <a:pt x="191175" y="372979"/>
                    </a:cubicBezTo>
                    <a:cubicBezTo>
                      <a:pt x="193352" y="375881"/>
                      <a:pt x="196980" y="378058"/>
                      <a:pt x="200608" y="380961"/>
                    </a:cubicBezTo>
                    <a:cubicBezTo>
                      <a:pt x="205688" y="380235"/>
                      <a:pt x="210767" y="381686"/>
                      <a:pt x="213670" y="379510"/>
                    </a:cubicBezTo>
                    <a:cubicBezTo>
                      <a:pt x="219475" y="375881"/>
                      <a:pt x="221652" y="369351"/>
                      <a:pt x="220926" y="362094"/>
                    </a:cubicBezTo>
                    <a:cubicBezTo>
                      <a:pt x="218749" y="347581"/>
                      <a:pt x="215846" y="333794"/>
                      <a:pt x="212944" y="319281"/>
                    </a:cubicBezTo>
                    <a:cubicBezTo>
                      <a:pt x="212218" y="314202"/>
                      <a:pt x="209316" y="309848"/>
                      <a:pt x="203511" y="309848"/>
                    </a:cubicBezTo>
                    <a:cubicBezTo>
                      <a:pt x="203511" y="309848"/>
                      <a:pt x="202785" y="309848"/>
                      <a:pt x="202785" y="309848"/>
                    </a:cubicBezTo>
                    <a:cubicBezTo>
                      <a:pt x="202785" y="309848"/>
                      <a:pt x="202785" y="309848"/>
                      <a:pt x="202785" y="309848"/>
                    </a:cubicBezTo>
                    <a:cubicBezTo>
                      <a:pt x="202059" y="309848"/>
                      <a:pt x="200608" y="309122"/>
                      <a:pt x="199882" y="309122"/>
                    </a:cubicBezTo>
                    <a:cubicBezTo>
                      <a:pt x="197705" y="307671"/>
                      <a:pt x="196254" y="306946"/>
                      <a:pt x="194077" y="306946"/>
                    </a:cubicBezTo>
                    <a:cubicBezTo>
                      <a:pt x="191900" y="306946"/>
                      <a:pt x="188998" y="308397"/>
                      <a:pt x="187547" y="309848"/>
                    </a:cubicBezTo>
                    <a:cubicBezTo>
                      <a:pt x="175936" y="321458"/>
                      <a:pt x="164326" y="333069"/>
                      <a:pt x="153441" y="345404"/>
                    </a:cubicBezTo>
                    <a:cubicBezTo>
                      <a:pt x="147636" y="351935"/>
                      <a:pt x="150539" y="360643"/>
                      <a:pt x="157070" y="364997"/>
                    </a:cubicBezTo>
                    <a:cubicBezTo>
                      <a:pt x="158521" y="367899"/>
                      <a:pt x="162149" y="368625"/>
                      <a:pt x="165777" y="368625"/>
                    </a:cubicBezTo>
                    <a:moveTo>
                      <a:pt x="211493" y="0"/>
                    </a:moveTo>
                    <a:lnTo>
                      <a:pt x="211493" y="0"/>
                    </a:lnTo>
                    <a:cubicBezTo>
                      <a:pt x="160698" y="0"/>
                      <a:pt x="116434" y="20318"/>
                      <a:pt x="80878" y="59502"/>
                    </a:cubicBezTo>
                    <a:cubicBezTo>
                      <a:pt x="45321" y="99413"/>
                      <a:pt x="30808" y="144402"/>
                      <a:pt x="38790" y="193020"/>
                    </a:cubicBezTo>
                    <a:cubicBezTo>
                      <a:pt x="39516" y="198100"/>
                      <a:pt x="39516" y="204630"/>
                      <a:pt x="30083" y="211887"/>
                    </a:cubicBezTo>
                    <a:cubicBezTo>
                      <a:pt x="25729" y="215515"/>
                      <a:pt x="21375" y="219143"/>
                      <a:pt x="17021" y="224223"/>
                    </a:cubicBezTo>
                    <a:cubicBezTo>
                      <a:pt x="3234" y="240187"/>
                      <a:pt x="-2571" y="261956"/>
                      <a:pt x="1057" y="283725"/>
                    </a:cubicBezTo>
                    <a:cubicBezTo>
                      <a:pt x="4685" y="303317"/>
                      <a:pt x="16296" y="319281"/>
                      <a:pt x="32260" y="327263"/>
                    </a:cubicBezTo>
                    <a:cubicBezTo>
                      <a:pt x="38065" y="330166"/>
                      <a:pt x="43870" y="332343"/>
                      <a:pt x="48949" y="334520"/>
                    </a:cubicBezTo>
                    <a:cubicBezTo>
                      <a:pt x="50401" y="335246"/>
                      <a:pt x="51126" y="335246"/>
                      <a:pt x="52578" y="335971"/>
                    </a:cubicBezTo>
                    <a:cubicBezTo>
                      <a:pt x="53303" y="342502"/>
                      <a:pt x="53303" y="348307"/>
                      <a:pt x="52578" y="354112"/>
                    </a:cubicBezTo>
                    <a:cubicBezTo>
                      <a:pt x="51852" y="364271"/>
                      <a:pt x="48224" y="395474"/>
                      <a:pt x="77975" y="416517"/>
                    </a:cubicBezTo>
                    <a:cubicBezTo>
                      <a:pt x="124416" y="449171"/>
                      <a:pt x="175936" y="465861"/>
                      <a:pt x="231811" y="465861"/>
                    </a:cubicBezTo>
                    <a:cubicBezTo>
                      <a:pt x="234713" y="465861"/>
                      <a:pt x="237616" y="465861"/>
                      <a:pt x="240518" y="465861"/>
                    </a:cubicBezTo>
                    <a:cubicBezTo>
                      <a:pt x="257208" y="465135"/>
                      <a:pt x="279703" y="459330"/>
                      <a:pt x="294216" y="431756"/>
                    </a:cubicBezTo>
                    <a:cubicBezTo>
                      <a:pt x="297118" y="425950"/>
                      <a:pt x="300746" y="420145"/>
                      <a:pt x="305826" y="413615"/>
                    </a:cubicBezTo>
                    <a:cubicBezTo>
                      <a:pt x="310180" y="415066"/>
                      <a:pt x="314533" y="415791"/>
                      <a:pt x="318887" y="416517"/>
                    </a:cubicBezTo>
                    <a:cubicBezTo>
                      <a:pt x="323967" y="417243"/>
                      <a:pt x="328321" y="417968"/>
                      <a:pt x="333400" y="417968"/>
                    </a:cubicBezTo>
                    <a:cubicBezTo>
                      <a:pt x="347913" y="417968"/>
                      <a:pt x="360974" y="413615"/>
                      <a:pt x="371859" y="404181"/>
                    </a:cubicBezTo>
                    <a:cubicBezTo>
                      <a:pt x="395805" y="383863"/>
                      <a:pt x="404513" y="353386"/>
                      <a:pt x="393628" y="322910"/>
                    </a:cubicBezTo>
                    <a:cubicBezTo>
                      <a:pt x="390726" y="314928"/>
                      <a:pt x="392177" y="308397"/>
                      <a:pt x="397982" y="301866"/>
                    </a:cubicBezTo>
                    <a:cubicBezTo>
                      <a:pt x="420477" y="276469"/>
                      <a:pt x="433538" y="247443"/>
                      <a:pt x="437167" y="214789"/>
                    </a:cubicBezTo>
                    <a:cubicBezTo>
                      <a:pt x="443697" y="148030"/>
                      <a:pt x="420477" y="92882"/>
                      <a:pt x="367505" y="51520"/>
                    </a:cubicBezTo>
                    <a:cubicBezTo>
                      <a:pt x="341382" y="31203"/>
                      <a:pt x="312357" y="21769"/>
                      <a:pt x="287685" y="15238"/>
                    </a:cubicBezTo>
                    <a:cubicBezTo>
                      <a:pt x="285508" y="14513"/>
                      <a:pt x="282605" y="13787"/>
                      <a:pt x="280428" y="13062"/>
                    </a:cubicBezTo>
                    <a:cubicBezTo>
                      <a:pt x="273898" y="10885"/>
                      <a:pt x="266641" y="8708"/>
                      <a:pt x="258659" y="6531"/>
                    </a:cubicBezTo>
                    <a:cubicBezTo>
                      <a:pt x="243421" y="2177"/>
                      <a:pt x="226731" y="0"/>
                      <a:pt x="211493" y="0"/>
                    </a:cubicBezTo>
                    <a:lnTo>
                      <a:pt x="211493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41" name="גרפיקה 184">
              <a:extLst>
                <a:ext uri="{FF2B5EF4-FFF2-40B4-BE49-F238E27FC236}">
                  <a16:creationId xmlns:a16="http://schemas.microsoft.com/office/drawing/2014/main" id="{1309A839-7BFB-4C8D-B149-7569558EA2FE}"/>
                </a:ext>
              </a:extLst>
            </p:cNvPr>
            <p:cNvSpPr/>
            <p:nvPr/>
          </p:nvSpPr>
          <p:spPr>
            <a:xfrm>
              <a:off x="1695465" y="1411387"/>
              <a:ext cx="594855" cy="412163"/>
            </a:xfrm>
            <a:custGeom>
              <a:avLst/>
              <a:gdLst>
                <a:gd name="connsiteX0" fmla="*/ 475850 w 594855"/>
                <a:gd name="connsiteY0" fmla="*/ 412163 h 412163"/>
                <a:gd name="connsiteX1" fmla="*/ 436666 w 594855"/>
                <a:gd name="connsiteY1" fmla="*/ 391120 h 412163"/>
                <a:gd name="connsiteX2" fmla="*/ 430861 w 594855"/>
                <a:gd name="connsiteY2" fmla="*/ 380961 h 412163"/>
                <a:gd name="connsiteX3" fmla="*/ 386597 w 594855"/>
                <a:gd name="connsiteY3" fmla="*/ 330166 h 412163"/>
                <a:gd name="connsiteX4" fmla="*/ 343784 w 594855"/>
                <a:gd name="connsiteY4" fmla="*/ 296787 h 412163"/>
                <a:gd name="connsiteX5" fmla="*/ 282830 w 594855"/>
                <a:gd name="connsiteY5" fmla="*/ 248894 h 412163"/>
                <a:gd name="connsiteX6" fmla="*/ 282830 w 594855"/>
                <a:gd name="connsiteY6" fmla="*/ 248894 h 412163"/>
                <a:gd name="connsiteX7" fmla="*/ 212443 w 594855"/>
                <a:gd name="connsiteY7" fmla="*/ 254699 h 412163"/>
                <a:gd name="connsiteX8" fmla="*/ 135525 w 594855"/>
                <a:gd name="connsiteY8" fmla="*/ 260505 h 412163"/>
                <a:gd name="connsiteX9" fmla="*/ 82554 w 594855"/>
                <a:gd name="connsiteY9" fmla="*/ 278646 h 412163"/>
                <a:gd name="connsiteX10" fmla="*/ 57156 w 594855"/>
                <a:gd name="connsiteY10" fmla="*/ 285176 h 412163"/>
                <a:gd name="connsiteX11" fmla="*/ 20874 w 594855"/>
                <a:gd name="connsiteY11" fmla="*/ 264858 h 412163"/>
                <a:gd name="connsiteX12" fmla="*/ 11441 w 594855"/>
                <a:gd name="connsiteY12" fmla="*/ 231479 h 412163"/>
                <a:gd name="connsiteX13" fmla="*/ 7087 w 594855"/>
                <a:gd name="connsiteY13" fmla="*/ 214789 h 412163"/>
                <a:gd name="connsiteX14" fmla="*/ 10715 w 594855"/>
                <a:gd name="connsiteY14" fmla="*/ 166171 h 412163"/>
                <a:gd name="connsiteX15" fmla="*/ 44820 w 594855"/>
                <a:gd name="connsiteY15" fmla="*/ 149482 h 412163"/>
                <a:gd name="connsiteX16" fmla="*/ 58607 w 594855"/>
                <a:gd name="connsiteY16" fmla="*/ 151659 h 412163"/>
                <a:gd name="connsiteX17" fmla="*/ 86182 w 594855"/>
                <a:gd name="connsiteY17" fmla="*/ 163269 h 412163"/>
                <a:gd name="connsiteX18" fmla="*/ 155843 w 594855"/>
                <a:gd name="connsiteY18" fmla="*/ 179233 h 412163"/>
                <a:gd name="connsiteX19" fmla="*/ 168179 w 594855"/>
                <a:gd name="connsiteY19" fmla="*/ 179233 h 412163"/>
                <a:gd name="connsiteX20" fmla="*/ 188497 w 594855"/>
                <a:gd name="connsiteY20" fmla="*/ 178507 h 412163"/>
                <a:gd name="connsiteX21" fmla="*/ 174710 w 594855"/>
                <a:gd name="connsiteY21" fmla="*/ 169074 h 412163"/>
                <a:gd name="connsiteX22" fmla="*/ 121738 w 594855"/>
                <a:gd name="connsiteY22" fmla="*/ 134243 h 412163"/>
                <a:gd name="connsiteX23" fmla="*/ 97066 w 594855"/>
                <a:gd name="connsiteY23" fmla="*/ 124810 h 412163"/>
                <a:gd name="connsiteX24" fmla="*/ 83279 w 594855"/>
                <a:gd name="connsiteY24" fmla="*/ 120456 h 412163"/>
                <a:gd name="connsiteX25" fmla="*/ 45546 w 594855"/>
                <a:gd name="connsiteY25" fmla="*/ 93607 h 412163"/>
                <a:gd name="connsiteX26" fmla="*/ 39015 w 594855"/>
                <a:gd name="connsiteY26" fmla="*/ 60954 h 412163"/>
                <a:gd name="connsiteX27" fmla="*/ 57156 w 594855"/>
                <a:gd name="connsiteY27" fmla="*/ 32654 h 412163"/>
                <a:gd name="connsiteX28" fmla="*/ 71669 w 594855"/>
                <a:gd name="connsiteY28" fmla="*/ 28300 h 412163"/>
                <a:gd name="connsiteX29" fmla="*/ 81102 w 594855"/>
                <a:gd name="connsiteY29" fmla="*/ 22495 h 412163"/>
                <a:gd name="connsiteX30" fmla="*/ 91987 w 594855"/>
                <a:gd name="connsiteY30" fmla="*/ 9433 h 412163"/>
                <a:gd name="connsiteX31" fmla="*/ 115933 w 594855"/>
                <a:gd name="connsiteY31" fmla="*/ 0 h 412163"/>
                <a:gd name="connsiteX32" fmla="*/ 140605 w 594855"/>
                <a:gd name="connsiteY32" fmla="*/ 10159 h 412163"/>
                <a:gd name="connsiteX33" fmla="*/ 155118 w 594855"/>
                <a:gd name="connsiteY33" fmla="*/ 30477 h 412163"/>
                <a:gd name="connsiteX34" fmla="*/ 199382 w 594855"/>
                <a:gd name="connsiteY34" fmla="*/ 88528 h 412163"/>
                <a:gd name="connsiteX35" fmla="*/ 266866 w 594855"/>
                <a:gd name="connsiteY35" fmla="*/ 141500 h 412163"/>
                <a:gd name="connsiteX36" fmla="*/ 307502 w 594855"/>
                <a:gd name="connsiteY36" fmla="*/ 173428 h 412163"/>
                <a:gd name="connsiteX37" fmla="*/ 383694 w 594855"/>
                <a:gd name="connsiteY37" fmla="*/ 167623 h 412163"/>
                <a:gd name="connsiteX38" fmla="*/ 462063 w 594855"/>
                <a:gd name="connsiteY38" fmla="*/ 161818 h 412163"/>
                <a:gd name="connsiteX39" fmla="*/ 510681 w 594855"/>
                <a:gd name="connsiteY39" fmla="*/ 142225 h 412163"/>
                <a:gd name="connsiteX40" fmla="*/ 534627 w 594855"/>
                <a:gd name="connsiteY40" fmla="*/ 131341 h 412163"/>
                <a:gd name="connsiteX41" fmla="*/ 542609 w 594855"/>
                <a:gd name="connsiteY41" fmla="*/ 130615 h 412163"/>
                <a:gd name="connsiteX42" fmla="*/ 578165 w 594855"/>
                <a:gd name="connsiteY42" fmla="*/ 164720 h 412163"/>
                <a:gd name="connsiteX43" fmla="*/ 578165 w 594855"/>
                <a:gd name="connsiteY43" fmla="*/ 174154 h 412163"/>
                <a:gd name="connsiteX44" fmla="*/ 578165 w 594855"/>
                <a:gd name="connsiteY44" fmla="*/ 174879 h 412163"/>
                <a:gd name="connsiteX45" fmla="*/ 581794 w 594855"/>
                <a:gd name="connsiteY45" fmla="*/ 182861 h 412163"/>
                <a:gd name="connsiteX46" fmla="*/ 594855 w 594855"/>
                <a:gd name="connsiteY46" fmla="*/ 214064 h 412163"/>
                <a:gd name="connsiteX47" fmla="*/ 580342 w 594855"/>
                <a:gd name="connsiteY47" fmla="*/ 245266 h 412163"/>
                <a:gd name="connsiteX48" fmla="*/ 545512 w 594855"/>
                <a:gd name="connsiteY48" fmla="*/ 256876 h 412163"/>
                <a:gd name="connsiteX49" fmla="*/ 533901 w 594855"/>
                <a:gd name="connsiteY49" fmla="*/ 256151 h 412163"/>
                <a:gd name="connsiteX50" fmla="*/ 514309 w 594855"/>
                <a:gd name="connsiteY50" fmla="*/ 251797 h 412163"/>
                <a:gd name="connsiteX51" fmla="*/ 456258 w 594855"/>
                <a:gd name="connsiteY51" fmla="*/ 242364 h 412163"/>
                <a:gd name="connsiteX52" fmla="*/ 446825 w 594855"/>
                <a:gd name="connsiteY52" fmla="*/ 242364 h 412163"/>
                <a:gd name="connsiteX53" fmla="*/ 401835 w 594855"/>
                <a:gd name="connsiteY53" fmla="*/ 243815 h 412163"/>
                <a:gd name="connsiteX54" fmla="*/ 402561 w 594855"/>
                <a:gd name="connsiteY54" fmla="*/ 244541 h 412163"/>
                <a:gd name="connsiteX55" fmla="*/ 426507 w 594855"/>
                <a:gd name="connsiteY55" fmla="*/ 261956 h 412163"/>
                <a:gd name="connsiteX56" fmla="*/ 500522 w 594855"/>
                <a:gd name="connsiteY56" fmla="*/ 289530 h 412163"/>
                <a:gd name="connsiteX57" fmla="*/ 533176 w 594855"/>
                <a:gd name="connsiteY57" fmla="*/ 298964 h 412163"/>
                <a:gd name="connsiteX58" fmla="*/ 552768 w 594855"/>
                <a:gd name="connsiteY58" fmla="*/ 355563 h 412163"/>
                <a:gd name="connsiteX59" fmla="*/ 536804 w 594855"/>
                <a:gd name="connsiteY59" fmla="*/ 372253 h 412163"/>
                <a:gd name="connsiteX60" fmla="*/ 515035 w 594855"/>
                <a:gd name="connsiteY60" fmla="*/ 391845 h 412163"/>
                <a:gd name="connsiteX61" fmla="*/ 475850 w 594855"/>
                <a:gd name="connsiteY61" fmla="*/ 412163 h 41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94855" h="412163">
                  <a:moveTo>
                    <a:pt x="475850" y="412163"/>
                  </a:moveTo>
                  <a:cubicBezTo>
                    <a:pt x="460612" y="412163"/>
                    <a:pt x="445373" y="404181"/>
                    <a:pt x="436666" y="391120"/>
                  </a:cubicBezTo>
                  <a:cubicBezTo>
                    <a:pt x="434489" y="388217"/>
                    <a:pt x="432312" y="385315"/>
                    <a:pt x="430861" y="380961"/>
                  </a:cubicBezTo>
                  <a:cubicBezTo>
                    <a:pt x="422153" y="362820"/>
                    <a:pt x="409091" y="347581"/>
                    <a:pt x="386597" y="330166"/>
                  </a:cubicBezTo>
                  <a:cubicBezTo>
                    <a:pt x="372084" y="319281"/>
                    <a:pt x="358297" y="307671"/>
                    <a:pt x="343784" y="296787"/>
                  </a:cubicBezTo>
                  <a:cubicBezTo>
                    <a:pt x="323466" y="280823"/>
                    <a:pt x="303148" y="264858"/>
                    <a:pt x="282830" y="248894"/>
                  </a:cubicBezTo>
                  <a:cubicBezTo>
                    <a:pt x="282830" y="248894"/>
                    <a:pt x="282830" y="248894"/>
                    <a:pt x="282830" y="248894"/>
                  </a:cubicBezTo>
                  <a:cubicBezTo>
                    <a:pt x="259610" y="250346"/>
                    <a:pt x="236389" y="252523"/>
                    <a:pt x="212443" y="254699"/>
                  </a:cubicBezTo>
                  <a:cubicBezTo>
                    <a:pt x="187046" y="256876"/>
                    <a:pt x="160923" y="259053"/>
                    <a:pt x="135525" y="260505"/>
                  </a:cubicBezTo>
                  <a:cubicBezTo>
                    <a:pt x="116659" y="261956"/>
                    <a:pt x="99969" y="269938"/>
                    <a:pt x="82554" y="278646"/>
                  </a:cubicBezTo>
                  <a:cubicBezTo>
                    <a:pt x="73120" y="282999"/>
                    <a:pt x="65138" y="285176"/>
                    <a:pt x="57156" y="285176"/>
                  </a:cubicBezTo>
                  <a:cubicBezTo>
                    <a:pt x="43369" y="285176"/>
                    <a:pt x="31759" y="278646"/>
                    <a:pt x="20874" y="264858"/>
                  </a:cubicBezTo>
                  <a:cubicBezTo>
                    <a:pt x="13618" y="255425"/>
                    <a:pt x="9990" y="244541"/>
                    <a:pt x="11441" y="231479"/>
                  </a:cubicBezTo>
                  <a:cubicBezTo>
                    <a:pt x="12167" y="225674"/>
                    <a:pt x="10715" y="220594"/>
                    <a:pt x="7087" y="214789"/>
                  </a:cubicBezTo>
                  <a:cubicBezTo>
                    <a:pt x="-5974" y="193020"/>
                    <a:pt x="1282" y="176330"/>
                    <a:pt x="10715" y="166171"/>
                  </a:cubicBezTo>
                  <a:cubicBezTo>
                    <a:pt x="20149" y="155287"/>
                    <a:pt x="31759" y="149482"/>
                    <a:pt x="44820" y="149482"/>
                  </a:cubicBezTo>
                  <a:cubicBezTo>
                    <a:pt x="49174" y="149482"/>
                    <a:pt x="54254" y="150207"/>
                    <a:pt x="58607" y="151659"/>
                  </a:cubicBezTo>
                  <a:cubicBezTo>
                    <a:pt x="68766" y="154561"/>
                    <a:pt x="78200" y="158189"/>
                    <a:pt x="86182" y="163269"/>
                  </a:cubicBezTo>
                  <a:cubicBezTo>
                    <a:pt x="105774" y="174154"/>
                    <a:pt x="128269" y="179233"/>
                    <a:pt x="155843" y="179233"/>
                  </a:cubicBezTo>
                  <a:cubicBezTo>
                    <a:pt x="160197" y="179233"/>
                    <a:pt x="163825" y="179233"/>
                    <a:pt x="168179" y="179233"/>
                  </a:cubicBezTo>
                  <a:cubicBezTo>
                    <a:pt x="174710" y="179233"/>
                    <a:pt x="181966" y="178507"/>
                    <a:pt x="188497" y="178507"/>
                  </a:cubicBezTo>
                  <a:cubicBezTo>
                    <a:pt x="184143" y="175605"/>
                    <a:pt x="179064" y="171977"/>
                    <a:pt x="174710" y="169074"/>
                  </a:cubicBezTo>
                  <a:cubicBezTo>
                    <a:pt x="157294" y="157464"/>
                    <a:pt x="139879" y="145128"/>
                    <a:pt x="121738" y="134243"/>
                  </a:cubicBezTo>
                  <a:cubicBezTo>
                    <a:pt x="114482" y="129889"/>
                    <a:pt x="106500" y="127713"/>
                    <a:pt x="97066" y="124810"/>
                  </a:cubicBezTo>
                  <a:cubicBezTo>
                    <a:pt x="92713" y="123359"/>
                    <a:pt x="87633" y="121907"/>
                    <a:pt x="83279" y="120456"/>
                  </a:cubicBezTo>
                  <a:cubicBezTo>
                    <a:pt x="65864" y="113925"/>
                    <a:pt x="53528" y="105943"/>
                    <a:pt x="45546" y="93607"/>
                  </a:cubicBezTo>
                  <a:cubicBezTo>
                    <a:pt x="39015" y="84174"/>
                    <a:pt x="36838" y="72564"/>
                    <a:pt x="39015" y="60954"/>
                  </a:cubicBezTo>
                  <a:cubicBezTo>
                    <a:pt x="41192" y="49343"/>
                    <a:pt x="47723" y="39185"/>
                    <a:pt x="57156" y="32654"/>
                  </a:cubicBezTo>
                  <a:cubicBezTo>
                    <a:pt x="62236" y="29026"/>
                    <a:pt x="68041" y="28300"/>
                    <a:pt x="71669" y="28300"/>
                  </a:cubicBezTo>
                  <a:cubicBezTo>
                    <a:pt x="76023" y="28300"/>
                    <a:pt x="78925" y="26123"/>
                    <a:pt x="81102" y="22495"/>
                  </a:cubicBezTo>
                  <a:cubicBezTo>
                    <a:pt x="84730" y="16690"/>
                    <a:pt x="88359" y="12336"/>
                    <a:pt x="91987" y="9433"/>
                  </a:cubicBezTo>
                  <a:cubicBezTo>
                    <a:pt x="99243" y="3628"/>
                    <a:pt x="107225" y="0"/>
                    <a:pt x="115933" y="0"/>
                  </a:cubicBezTo>
                  <a:cubicBezTo>
                    <a:pt x="124641" y="0"/>
                    <a:pt x="133348" y="3628"/>
                    <a:pt x="140605" y="10159"/>
                  </a:cubicBezTo>
                  <a:cubicBezTo>
                    <a:pt x="146410" y="15238"/>
                    <a:pt x="152215" y="21769"/>
                    <a:pt x="155118" y="30477"/>
                  </a:cubicBezTo>
                  <a:cubicBezTo>
                    <a:pt x="162374" y="52246"/>
                    <a:pt x="176161" y="71113"/>
                    <a:pt x="199382" y="88528"/>
                  </a:cubicBezTo>
                  <a:cubicBezTo>
                    <a:pt x="221876" y="105943"/>
                    <a:pt x="245097" y="124084"/>
                    <a:pt x="266866" y="141500"/>
                  </a:cubicBezTo>
                  <a:cubicBezTo>
                    <a:pt x="280653" y="152384"/>
                    <a:pt x="293715" y="162543"/>
                    <a:pt x="307502" y="173428"/>
                  </a:cubicBezTo>
                  <a:cubicBezTo>
                    <a:pt x="332899" y="171251"/>
                    <a:pt x="358297" y="169800"/>
                    <a:pt x="383694" y="167623"/>
                  </a:cubicBezTo>
                  <a:cubicBezTo>
                    <a:pt x="409817" y="165446"/>
                    <a:pt x="435940" y="163269"/>
                    <a:pt x="462063" y="161818"/>
                  </a:cubicBezTo>
                  <a:cubicBezTo>
                    <a:pt x="477302" y="160366"/>
                    <a:pt x="491814" y="154561"/>
                    <a:pt x="510681" y="142225"/>
                  </a:cubicBezTo>
                  <a:cubicBezTo>
                    <a:pt x="518663" y="137146"/>
                    <a:pt x="526645" y="133518"/>
                    <a:pt x="534627" y="131341"/>
                  </a:cubicBezTo>
                  <a:cubicBezTo>
                    <a:pt x="537530" y="130615"/>
                    <a:pt x="540432" y="130615"/>
                    <a:pt x="542609" y="130615"/>
                  </a:cubicBezTo>
                  <a:cubicBezTo>
                    <a:pt x="561476" y="130615"/>
                    <a:pt x="576714" y="145128"/>
                    <a:pt x="578165" y="164720"/>
                  </a:cubicBezTo>
                  <a:cubicBezTo>
                    <a:pt x="578165" y="167623"/>
                    <a:pt x="578165" y="170525"/>
                    <a:pt x="578165" y="174154"/>
                  </a:cubicBezTo>
                  <a:lnTo>
                    <a:pt x="578165" y="174879"/>
                  </a:lnTo>
                  <a:cubicBezTo>
                    <a:pt x="578165" y="178507"/>
                    <a:pt x="578891" y="180684"/>
                    <a:pt x="581794" y="182861"/>
                  </a:cubicBezTo>
                  <a:cubicBezTo>
                    <a:pt x="590501" y="190843"/>
                    <a:pt x="594855" y="201728"/>
                    <a:pt x="594855" y="214064"/>
                  </a:cubicBezTo>
                  <a:cubicBezTo>
                    <a:pt x="594855" y="226400"/>
                    <a:pt x="589050" y="238010"/>
                    <a:pt x="580342" y="245266"/>
                  </a:cubicBezTo>
                  <a:cubicBezTo>
                    <a:pt x="570909" y="253248"/>
                    <a:pt x="559299" y="256876"/>
                    <a:pt x="545512" y="256876"/>
                  </a:cubicBezTo>
                  <a:cubicBezTo>
                    <a:pt x="541883" y="256876"/>
                    <a:pt x="538255" y="256876"/>
                    <a:pt x="533901" y="256151"/>
                  </a:cubicBezTo>
                  <a:cubicBezTo>
                    <a:pt x="526645" y="255425"/>
                    <a:pt x="520114" y="253974"/>
                    <a:pt x="514309" y="251797"/>
                  </a:cubicBezTo>
                  <a:cubicBezTo>
                    <a:pt x="497619" y="245266"/>
                    <a:pt x="478753" y="242364"/>
                    <a:pt x="456258" y="242364"/>
                  </a:cubicBezTo>
                  <a:cubicBezTo>
                    <a:pt x="453355" y="242364"/>
                    <a:pt x="449727" y="242364"/>
                    <a:pt x="446825" y="242364"/>
                  </a:cubicBezTo>
                  <a:cubicBezTo>
                    <a:pt x="431586" y="243089"/>
                    <a:pt x="417073" y="243089"/>
                    <a:pt x="401835" y="243815"/>
                  </a:cubicBezTo>
                  <a:cubicBezTo>
                    <a:pt x="401835" y="243815"/>
                    <a:pt x="402561" y="244541"/>
                    <a:pt x="402561" y="244541"/>
                  </a:cubicBezTo>
                  <a:cubicBezTo>
                    <a:pt x="410543" y="250346"/>
                    <a:pt x="418525" y="256151"/>
                    <a:pt x="426507" y="261956"/>
                  </a:cubicBezTo>
                  <a:cubicBezTo>
                    <a:pt x="448276" y="277920"/>
                    <a:pt x="472222" y="287353"/>
                    <a:pt x="500522" y="289530"/>
                  </a:cubicBezTo>
                  <a:cubicBezTo>
                    <a:pt x="510681" y="290256"/>
                    <a:pt x="522291" y="293884"/>
                    <a:pt x="533176" y="298964"/>
                  </a:cubicBezTo>
                  <a:cubicBezTo>
                    <a:pt x="552768" y="308397"/>
                    <a:pt x="562201" y="335971"/>
                    <a:pt x="552768" y="355563"/>
                  </a:cubicBezTo>
                  <a:cubicBezTo>
                    <a:pt x="549865" y="362094"/>
                    <a:pt x="543335" y="368625"/>
                    <a:pt x="536804" y="372253"/>
                  </a:cubicBezTo>
                  <a:cubicBezTo>
                    <a:pt x="528096" y="376607"/>
                    <a:pt x="520840" y="383138"/>
                    <a:pt x="515035" y="391845"/>
                  </a:cubicBezTo>
                  <a:cubicBezTo>
                    <a:pt x="504876" y="404907"/>
                    <a:pt x="491089" y="412163"/>
                    <a:pt x="475850" y="412163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50" name="גרפיקה 184">
              <a:extLst>
                <a:ext uri="{FF2B5EF4-FFF2-40B4-BE49-F238E27FC236}">
                  <a16:creationId xmlns:a16="http://schemas.microsoft.com/office/drawing/2014/main" id="{DF67408E-4308-4A21-AD7C-DEE714FA6CC1}"/>
                </a:ext>
              </a:extLst>
            </p:cNvPr>
            <p:cNvGrpSpPr/>
            <p:nvPr/>
          </p:nvGrpSpPr>
          <p:grpSpPr>
            <a:xfrm>
              <a:off x="1899429" y="1330841"/>
              <a:ext cx="133833" cy="113199"/>
              <a:chOff x="1899429" y="1330841"/>
              <a:chExt cx="133833" cy="113199"/>
            </a:xfrm>
          </p:grpSpPr>
          <p:sp>
            <p:nvSpPr>
              <p:cNvPr id="270" name="גרפיקה 184">
                <a:extLst>
                  <a:ext uri="{FF2B5EF4-FFF2-40B4-BE49-F238E27FC236}">
                    <a16:creationId xmlns:a16="http://schemas.microsoft.com/office/drawing/2014/main" id="{D56822C4-C052-46BA-AC10-BD483178E67C}"/>
                  </a:ext>
                </a:extLst>
              </p:cNvPr>
              <p:cNvSpPr/>
              <p:nvPr/>
            </p:nvSpPr>
            <p:spPr>
              <a:xfrm>
                <a:off x="1914331" y="1344628"/>
                <a:ext cx="104367" cy="84899"/>
              </a:xfrm>
              <a:custGeom>
                <a:avLst/>
                <a:gdLst>
                  <a:gd name="connsiteX0" fmla="*/ 58159 w 104367"/>
                  <a:gd name="connsiteY0" fmla="*/ 84900 h 84899"/>
                  <a:gd name="connsiteX1" fmla="*/ 9541 w 104367"/>
                  <a:gd name="connsiteY1" fmla="*/ 66033 h 84899"/>
                  <a:gd name="connsiteX2" fmla="*/ 108 w 104367"/>
                  <a:gd name="connsiteY2" fmla="*/ 39185 h 84899"/>
                  <a:gd name="connsiteX3" fmla="*/ 19700 w 104367"/>
                  <a:gd name="connsiteY3" fmla="*/ 4354 h 84899"/>
                  <a:gd name="connsiteX4" fmla="*/ 32036 w 104367"/>
                  <a:gd name="connsiteY4" fmla="*/ 0 h 84899"/>
                  <a:gd name="connsiteX5" fmla="*/ 36390 w 104367"/>
                  <a:gd name="connsiteY5" fmla="*/ 726 h 84899"/>
                  <a:gd name="connsiteX6" fmla="*/ 46549 w 104367"/>
                  <a:gd name="connsiteY6" fmla="*/ 2903 h 84899"/>
                  <a:gd name="connsiteX7" fmla="*/ 49452 w 104367"/>
                  <a:gd name="connsiteY7" fmla="*/ 3628 h 84899"/>
                  <a:gd name="connsiteX8" fmla="*/ 51629 w 104367"/>
                  <a:gd name="connsiteY8" fmla="*/ 4354 h 84899"/>
                  <a:gd name="connsiteX9" fmla="*/ 95167 w 104367"/>
                  <a:gd name="connsiteY9" fmla="*/ 26849 h 84899"/>
                  <a:gd name="connsiteX10" fmla="*/ 100972 w 104367"/>
                  <a:gd name="connsiteY10" fmla="*/ 58051 h 84899"/>
                  <a:gd name="connsiteX11" fmla="*/ 60336 w 104367"/>
                  <a:gd name="connsiteY11" fmla="*/ 84900 h 84899"/>
                  <a:gd name="connsiteX12" fmla="*/ 58159 w 104367"/>
                  <a:gd name="connsiteY12" fmla="*/ 84900 h 8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367" h="84899">
                    <a:moveTo>
                      <a:pt x="58159" y="84900"/>
                    </a:moveTo>
                    <a:cubicBezTo>
                      <a:pt x="34939" y="84174"/>
                      <a:pt x="20426" y="78369"/>
                      <a:pt x="9541" y="66033"/>
                    </a:cubicBezTo>
                    <a:cubicBezTo>
                      <a:pt x="2285" y="58051"/>
                      <a:pt x="-618" y="49343"/>
                      <a:pt x="108" y="39185"/>
                    </a:cubicBezTo>
                    <a:cubicBezTo>
                      <a:pt x="2285" y="24672"/>
                      <a:pt x="8816" y="13062"/>
                      <a:pt x="19700" y="4354"/>
                    </a:cubicBezTo>
                    <a:cubicBezTo>
                      <a:pt x="23329" y="1451"/>
                      <a:pt x="27682" y="0"/>
                      <a:pt x="32036" y="0"/>
                    </a:cubicBezTo>
                    <a:cubicBezTo>
                      <a:pt x="33488" y="0"/>
                      <a:pt x="34939" y="0"/>
                      <a:pt x="36390" y="726"/>
                    </a:cubicBezTo>
                    <a:cubicBezTo>
                      <a:pt x="40018" y="1451"/>
                      <a:pt x="43647" y="2177"/>
                      <a:pt x="46549" y="2903"/>
                    </a:cubicBezTo>
                    <a:lnTo>
                      <a:pt x="49452" y="3628"/>
                    </a:lnTo>
                    <a:lnTo>
                      <a:pt x="51629" y="4354"/>
                    </a:lnTo>
                    <a:cubicBezTo>
                      <a:pt x="69044" y="10885"/>
                      <a:pt x="83557" y="15964"/>
                      <a:pt x="95167" y="26849"/>
                    </a:cubicBezTo>
                    <a:cubicBezTo>
                      <a:pt x="105326" y="36282"/>
                      <a:pt x="106777" y="45715"/>
                      <a:pt x="100972" y="58051"/>
                    </a:cubicBezTo>
                    <a:cubicBezTo>
                      <a:pt x="91539" y="76192"/>
                      <a:pt x="79203" y="84900"/>
                      <a:pt x="60336" y="84900"/>
                    </a:cubicBezTo>
                    <a:cubicBezTo>
                      <a:pt x="60336" y="84900"/>
                      <a:pt x="58885" y="84900"/>
                      <a:pt x="58159" y="849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77" name="גרפיקה 184">
                <a:extLst>
                  <a:ext uri="{FF2B5EF4-FFF2-40B4-BE49-F238E27FC236}">
                    <a16:creationId xmlns:a16="http://schemas.microsoft.com/office/drawing/2014/main" id="{BA97962C-C010-4CDC-96DC-04B2392127BF}"/>
                  </a:ext>
                </a:extLst>
              </p:cNvPr>
              <p:cNvSpPr/>
              <p:nvPr/>
            </p:nvSpPr>
            <p:spPr>
              <a:xfrm>
                <a:off x="1899429" y="1330841"/>
                <a:ext cx="133833" cy="113199"/>
              </a:xfrm>
              <a:custGeom>
                <a:avLst/>
                <a:gdLst>
                  <a:gd name="connsiteX0" fmla="*/ 47664 w 133833"/>
                  <a:gd name="connsiteY0" fmla="*/ 29026 h 113199"/>
                  <a:gd name="connsiteX1" fmla="*/ 49841 w 133833"/>
                  <a:gd name="connsiteY1" fmla="*/ 29026 h 113199"/>
                  <a:gd name="connsiteX2" fmla="*/ 59274 w 133833"/>
                  <a:gd name="connsiteY2" fmla="*/ 31203 h 113199"/>
                  <a:gd name="connsiteX3" fmla="*/ 60725 w 133833"/>
                  <a:gd name="connsiteY3" fmla="*/ 31928 h 113199"/>
                  <a:gd name="connsiteX4" fmla="*/ 61451 w 133833"/>
                  <a:gd name="connsiteY4" fmla="*/ 32654 h 113199"/>
                  <a:gd name="connsiteX5" fmla="*/ 99910 w 133833"/>
                  <a:gd name="connsiteY5" fmla="*/ 52246 h 113199"/>
                  <a:gd name="connsiteX6" fmla="*/ 102087 w 133833"/>
                  <a:gd name="connsiteY6" fmla="*/ 66033 h 113199"/>
                  <a:gd name="connsiteX7" fmla="*/ 74513 w 133833"/>
                  <a:gd name="connsiteY7" fmla="*/ 84900 h 113199"/>
                  <a:gd name="connsiteX8" fmla="*/ 72336 w 133833"/>
                  <a:gd name="connsiteY8" fmla="*/ 84900 h 113199"/>
                  <a:gd name="connsiteX9" fmla="*/ 33151 w 133833"/>
                  <a:gd name="connsiteY9" fmla="*/ 71113 h 113199"/>
                  <a:gd name="connsiteX10" fmla="*/ 28072 w 133833"/>
                  <a:gd name="connsiteY10" fmla="*/ 56600 h 113199"/>
                  <a:gd name="connsiteX11" fmla="*/ 42585 w 133833"/>
                  <a:gd name="connsiteY11" fmla="*/ 31203 h 113199"/>
                  <a:gd name="connsiteX12" fmla="*/ 47664 w 133833"/>
                  <a:gd name="connsiteY12" fmla="*/ 29026 h 113199"/>
                  <a:gd name="connsiteX13" fmla="*/ 47664 w 133833"/>
                  <a:gd name="connsiteY13" fmla="*/ 0 h 113199"/>
                  <a:gd name="connsiteX14" fmla="*/ 25895 w 133833"/>
                  <a:gd name="connsiteY14" fmla="*/ 7256 h 113199"/>
                  <a:gd name="connsiteX15" fmla="*/ 497 w 133833"/>
                  <a:gd name="connsiteY15" fmla="*/ 51520 h 113199"/>
                  <a:gd name="connsiteX16" fmla="*/ 13559 w 133833"/>
                  <a:gd name="connsiteY16" fmla="*/ 89979 h 113199"/>
                  <a:gd name="connsiteX17" fmla="*/ 72336 w 133833"/>
                  <a:gd name="connsiteY17" fmla="*/ 113200 h 113199"/>
                  <a:gd name="connsiteX18" fmla="*/ 75238 w 133833"/>
                  <a:gd name="connsiteY18" fmla="*/ 113200 h 113199"/>
                  <a:gd name="connsiteX19" fmla="*/ 128936 w 133833"/>
                  <a:gd name="connsiteY19" fmla="*/ 78369 h 113199"/>
                  <a:gd name="connsiteX20" fmla="*/ 120228 w 133833"/>
                  <a:gd name="connsiteY20" fmla="*/ 30477 h 113199"/>
                  <a:gd name="connsiteX21" fmla="*/ 68708 w 133833"/>
                  <a:gd name="connsiteY21" fmla="*/ 3628 h 113199"/>
                  <a:gd name="connsiteX22" fmla="*/ 54195 w 133833"/>
                  <a:gd name="connsiteY22" fmla="*/ 726 h 113199"/>
                  <a:gd name="connsiteX23" fmla="*/ 47664 w 133833"/>
                  <a:gd name="connsiteY23" fmla="*/ 0 h 113199"/>
                  <a:gd name="connsiteX24" fmla="*/ 47664 w 133833"/>
                  <a:gd name="connsiteY24" fmla="*/ 0 h 11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3833" h="113199">
                    <a:moveTo>
                      <a:pt x="47664" y="29026"/>
                    </a:moveTo>
                    <a:cubicBezTo>
                      <a:pt x="48390" y="29026"/>
                      <a:pt x="49115" y="29026"/>
                      <a:pt x="49841" y="29026"/>
                    </a:cubicBezTo>
                    <a:cubicBezTo>
                      <a:pt x="53469" y="29751"/>
                      <a:pt x="56372" y="30477"/>
                      <a:pt x="59274" y="31203"/>
                    </a:cubicBezTo>
                    <a:lnTo>
                      <a:pt x="60725" y="31928"/>
                    </a:lnTo>
                    <a:lnTo>
                      <a:pt x="61451" y="32654"/>
                    </a:lnTo>
                    <a:cubicBezTo>
                      <a:pt x="78141" y="38459"/>
                      <a:pt x="91202" y="43538"/>
                      <a:pt x="99910" y="52246"/>
                    </a:cubicBezTo>
                    <a:cubicBezTo>
                      <a:pt x="105715" y="57326"/>
                      <a:pt x="105715" y="59502"/>
                      <a:pt x="102087" y="66033"/>
                    </a:cubicBezTo>
                    <a:cubicBezTo>
                      <a:pt x="94105" y="81997"/>
                      <a:pt x="85397" y="84900"/>
                      <a:pt x="74513" y="84900"/>
                    </a:cubicBezTo>
                    <a:cubicBezTo>
                      <a:pt x="73787" y="84900"/>
                      <a:pt x="73061" y="84900"/>
                      <a:pt x="72336" y="84900"/>
                    </a:cubicBezTo>
                    <a:cubicBezTo>
                      <a:pt x="53469" y="84174"/>
                      <a:pt x="41859" y="79820"/>
                      <a:pt x="33151" y="71113"/>
                    </a:cubicBezTo>
                    <a:cubicBezTo>
                      <a:pt x="27346" y="64582"/>
                      <a:pt x="27346" y="60228"/>
                      <a:pt x="28072" y="56600"/>
                    </a:cubicBezTo>
                    <a:cubicBezTo>
                      <a:pt x="29523" y="45715"/>
                      <a:pt x="34602" y="37733"/>
                      <a:pt x="42585" y="31203"/>
                    </a:cubicBezTo>
                    <a:cubicBezTo>
                      <a:pt x="45487" y="29026"/>
                      <a:pt x="46213" y="29026"/>
                      <a:pt x="47664" y="29026"/>
                    </a:cubicBezTo>
                    <a:moveTo>
                      <a:pt x="47664" y="0"/>
                    </a:moveTo>
                    <a:cubicBezTo>
                      <a:pt x="39682" y="0"/>
                      <a:pt x="32426" y="2177"/>
                      <a:pt x="25895" y="7256"/>
                    </a:cubicBezTo>
                    <a:cubicBezTo>
                      <a:pt x="11382" y="18141"/>
                      <a:pt x="3400" y="33379"/>
                      <a:pt x="497" y="51520"/>
                    </a:cubicBezTo>
                    <a:cubicBezTo>
                      <a:pt x="-1680" y="66033"/>
                      <a:pt x="3400" y="79095"/>
                      <a:pt x="13559" y="89979"/>
                    </a:cubicBezTo>
                    <a:cubicBezTo>
                      <a:pt x="29523" y="107395"/>
                      <a:pt x="49841" y="112474"/>
                      <a:pt x="72336" y="113200"/>
                    </a:cubicBezTo>
                    <a:cubicBezTo>
                      <a:pt x="73061" y="113200"/>
                      <a:pt x="74513" y="113200"/>
                      <a:pt x="75238" y="113200"/>
                    </a:cubicBezTo>
                    <a:cubicBezTo>
                      <a:pt x="100636" y="113200"/>
                      <a:pt x="117325" y="100864"/>
                      <a:pt x="128936" y="78369"/>
                    </a:cubicBezTo>
                    <a:cubicBezTo>
                      <a:pt x="137643" y="60228"/>
                      <a:pt x="134741" y="44264"/>
                      <a:pt x="120228" y="30477"/>
                    </a:cubicBezTo>
                    <a:cubicBezTo>
                      <a:pt x="106441" y="16690"/>
                      <a:pt x="88300" y="10885"/>
                      <a:pt x="68708" y="3628"/>
                    </a:cubicBezTo>
                    <a:cubicBezTo>
                      <a:pt x="65079" y="2903"/>
                      <a:pt x="60000" y="1451"/>
                      <a:pt x="54195" y="726"/>
                    </a:cubicBezTo>
                    <a:cubicBezTo>
                      <a:pt x="52018" y="0"/>
                      <a:pt x="49841" y="0"/>
                      <a:pt x="47664" y="0"/>
                    </a:cubicBezTo>
                    <a:lnTo>
                      <a:pt x="4766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51" name="גרפיקה 184">
              <a:extLst>
                <a:ext uri="{FF2B5EF4-FFF2-40B4-BE49-F238E27FC236}">
                  <a16:creationId xmlns:a16="http://schemas.microsoft.com/office/drawing/2014/main" id="{812E6BAD-47C5-4467-92DC-E249E760D1E5}"/>
                </a:ext>
              </a:extLst>
            </p:cNvPr>
            <p:cNvGrpSpPr/>
            <p:nvPr/>
          </p:nvGrpSpPr>
          <p:grpSpPr>
            <a:xfrm>
              <a:off x="2075367" y="1388892"/>
              <a:ext cx="129350" cy="111748"/>
              <a:chOff x="2075367" y="1388892"/>
              <a:chExt cx="129350" cy="111748"/>
            </a:xfrm>
          </p:grpSpPr>
          <p:sp>
            <p:nvSpPr>
              <p:cNvPr id="256" name="גרפיקה 184">
                <a:extLst>
                  <a:ext uri="{FF2B5EF4-FFF2-40B4-BE49-F238E27FC236}">
                    <a16:creationId xmlns:a16="http://schemas.microsoft.com/office/drawing/2014/main" id="{86D607B9-1972-4D19-8D36-A40D35AAEE08}"/>
                  </a:ext>
                </a:extLst>
              </p:cNvPr>
              <p:cNvSpPr/>
              <p:nvPr/>
            </p:nvSpPr>
            <p:spPr>
              <a:xfrm>
                <a:off x="2090210" y="1403404"/>
                <a:ext cx="100729" cy="82722"/>
              </a:xfrm>
              <a:custGeom>
                <a:avLst/>
                <a:gdLst>
                  <a:gd name="connsiteX0" fmla="*/ 60787 w 100729"/>
                  <a:gd name="connsiteY0" fmla="*/ 82723 h 82722"/>
                  <a:gd name="connsiteX1" fmla="*/ 31036 w 100729"/>
                  <a:gd name="connsiteY1" fmla="*/ 74741 h 82722"/>
                  <a:gd name="connsiteX2" fmla="*/ 5639 w 100729"/>
                  <a:gd name="connsiteY2" fmla="*/ 53697 h 82722"/>
                  <a:gd name="connsiteX3" fmla="*/ 4188 w 100729"/>
                  <a:gd name="connsiteY3" fmla="*/ 12336 h 82722"/>
                  <a:gd name="connsiteX4" fmla="*/ 25231 w 100729"/>
                  <a:gd name="connsiteY4" fmla="*/ 0 h 82722"/>
                  <a:gd name="connsiteX5" fmla="*/ 70221 w 100729"/>
                  <a:gd name="connsiteY5" fmla="*/ 5805 h 82722"/>
                  <a:gd name="connsiteX6" fmla="*/ 76026 w 100729"/>
                  <a:gd name="connsiteY6" fmla="*/ 7256 h 82722"/>
                  <a:gd name="connsiteX7" fmla="*/ 100698 w 100729"/>
                  <a:gd name="connsiteY7" fmla="*/ 39185 h 82722"/>
                  <a:gd name="connsiteX8" fmla="*/ 68770 w 100729"/>
                  <a:gd name="connsiteY8" fmla="*/ 81997 h 82722"/>
                  <a:gd name="connsiteX9" fmla="*/ 60787 w 100729"/>
                  <a:gd name="connsiteY9" fmla="*/ 82723 h 82722"/>
                  <a:gd name="connsiteX10" fmla="*/ 60787 w 100729"/>
                  <a:gd name="connsiteY10" fmla="*/ 82723 h 8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729" h="82722">
                    <a:moveTo>
                      <a:pt x="60787" y="82723"/>
                    </a:moveTo>
                    <a:cubicBezTo>
                      <a:pt x="51354" y="82723"/>
                      <a:pt x="41921" y="79820"/>
                      <a:pt x="31036" y="74741"/>
                    </a:cubicBezTo>
                    <a:cubicBezTo>
                      <a:pt x="17975" y="68210"/>
                      <a:pt x="9993" y="62405"/>
                      <a:pt x="5639" y="53697"/>
                    </a:cubicBezTo>
                    <a:cubicBezTo>
                      <a:pt x="-1618" y="39910"/>
                      <a:pt x="-1618" y="26123"/>
                      <a:pt x="4188" y="12336"/>
                    </a:cubicBezTo>
                    <a:cubicBezTo>
                      <a:pt x="5639" y="9433"/>
                      <a:pt x="9267" y="0"/>
                      <a:pt x="25231" y="0"/>
                    </a:cubicBezTo>
                    <a:cubicBezTo>
                      <a:pt x="38293" y="0"/>
                      <a:pt x="63690" y="4354"/>
                      <a:pt x="70221" y="5805"/>
                    </a:cubicBezTo>
                    <a:lnTo>
                      <a:pt x="76026" y="7256"/>
                    </a:lnTo>
                    <a:cubicBezTo>
                      <a:pt x="94167" y="13062"/>
                      <a:pt x="99972" y="20318"/>
                      <a:pt x="100698" y="39185"/>
                    </a:cubicBezTo>
                    <a:cubicBezTo>
                      <a:pt x="101423" y="63131"/>
                      <a:pt x="89813" y="78369"/>
                      <a:pt x="68770" y="81997"/>
                    </a:cubicBezTo>
                    <a:cubicBezTo>
                      <a:pt x="65867" y="81997"/>
                      <a:pt x="62964" y="82723"/>
                      <a:pt x="60787" y="82723"/>
                    </a:cubicBezTo>
                    <a:cubicBezTo>
                      <a:pt x="60787" y="82723"/>
                      <a:pt x="60787" y="82723"/>
                      <a:pt x="60787" y="82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9" name="גרפיקה 184">
                <a:extLst>
                  <a:ext uri="{FF2B5EF4-FFF2-40B4-BE49-F238E27FC236}">
                    <a16:creationId xmlns:a16="http://schemas.microsoft.com/office/drawing/2014/main" id="{E87E2BBE-E42E-476A-9678-191FA9E02C78}"/>
                  </a:ext>
                </a:extLst>
              </p:cNvPr>
              <p:cNvSpPr/>
              <p:nvPr/>
            </p:nvSpPr>
            <p:spPr>
              <a:xfrm>
                <a:off x="2075367" y="1388892"/>
                <a:ext cx="129350" cy="111748"/>
              </a:xfrm>
              <a:custGeom>
                <a:avLst/>
                <a:gdLst>
                  <a:gd name="connsiteX0" fmla="*/ 40074 w 129350"/>
                  <a:gd name="connsiteY0" fmla="*/ 29026 h 111748"/>
                  <a:gd name="connsiteX1" fmla="*/ 40074 w 129350"/>
                  <a:gd name="connsiteY1" fmla="*/ 29026 h 111748"/>
                  <a:gd name="connsiteX2" fmla="*/ 81436 w 129350"/>
                  <a:gd name="connsiteY2" fmla="*/ 34105 h 111748"/>
                  <a:gd name="connsiteX3" fmla="*/ 82162 w 129350"/>
                  <a:gd name="connsiteY3" fmla="*/ 34105 h 111748"/>
                  <a:gd name="connsiteX4" fmla="*/ 83613 w 129350"/>
                  <a:gd name="connsiteY4" fmla="*/ 34831 h 111748"/>
                  <a:gd name="connsiteX5" fmla="*/ 86515 w 129350"/>
                  <a:gd name="connsiteY5" fmla="*/ 35556 h 111748"/>
                  <a:gd name="connsiteX6" fmla="*/ 100303 w 129350"/>
                  <a:gd name="connsiteY6" fmla="*/ 54423 h 111748"/>
                  <a:gd name="connsiteX7" fmla="*/ 80710 w 129350"/>
                  <a:gd name="connsiteY7" fmla="*/ 82723 h 111748"/>
                  <a:gd name="connsiteX8" fmla="*/ 74905 w 129350"/>
                  <a:gd name="connsiteY8" fmla="*/ 83449 h 111748"/>
                  <a:gd name="connsiteX9" fmla="*/ 51685 w 129350"/>
                  <a:gd name="connsiteY9" fmla="*/ 76918 h 111748"/>
                  <a:gd name="connsiteX10" fmla="*/ 32818 w 129350"/>
                  <a:gd name="connsiteY10" fmla="*/ 62405 h 111748"/>
                  <a:gd name="connsiteX11" fmla="*/ 31367 w 129350"/>
                  <a:gd name="connsiteY11" fmla="*/ 33379 h 111748"/>
                  <a:gd name="connsiteX12" fmla="*/ 40074 w 129350"/>
                  <a:gd name="connsiteY12" fmla="*/ 29026 h 111748"/>
                  <a:gd name="connsiteX13" fmla="*/ 40074 w 129350"/>
                  <a:gd name="connsiteY13" fmla="*/ 0 h 111748"/>
                  <a:gd name="connsiteX14" fmla="*/ 5244 w 129350"/>
                  <a:gd name="connsiteY14" fmla="*/ 21044 h 111748"/>
                  <a:gd name="connsiteX15" fmla="*/ 7421 w 129350"/>
                  <a:gd name="connsiteY15" fmla="*/ 74741 h 111748"/>
                  <a:gd name="connsiteX16" fmla="*/ 39349 w 129350"/>
                  <a:gd name="connsiteY16" fmla="*/ 102315 h 111748"/>
                  <a:gd name="connsiteX17" fmla="*/ 75631 w 129350"/>
                  <a:gd name="connsiteY17" fmla="*/ 111749 h 111748"/>
                  <a:gd name="connsiteX18" fmla="*/ 85790 w 129350"/>
                  <a:gd name="connsiteY18" fmla="*/ 111023 h 111748"/>
                  <a:gd name="connsiteX19" fmla="*/ 129328 w 129350"/>
                  <a:gd name="connsiteY19" fmla="*/ 53697 h 111748"/>
                  <a:gd name="connsiteX20" fmla="*/ 94497 w 129350"/>
                  <a:gd name="connsiteY20" fmla="*/ 7982 h 111748"/>
                  <a:gd name="connsiteX21" fmla="*/ 90144 w 129350"/>
                  <a:gd name="connsiteY21" fmla="*/ 6531 h 111748"/>
                  <a:gd name="connsiteX22" fmla="*/ 40074 w 129350"/>
                  <a:gd name="connsiteY22" fmla="*/ 0 h 111748"/>
                  <a:gd name="connsiteX23" fmla="*/ 40074 w 129350"/>
                  <a:gd name="connsiteY23" fmla="*/ 0 h 111748"/>
                  <a:gd name="connsiteX24" fmla="*/ 40074 w 129350"/>
                  <a:gd name="connsiteY24" fmla="*/ 0 h 11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9350" h="111748">
                    <a:moveTo>
                      <a:pt x="40074" y="29026"/>
                    </a:moveTo>
                    <a:lnTo>
                      <a:pt x="40074" y="29026"/>
                    </a:lnTo>
                    <a:cubicBezTo>
                      <a:pt x="51685" y="29026"/>
                      <a:pt x="74905" y="32654"/>
                      <a:pt x="81436" y="34105"/>
                    </a:cubicBezTo>
                    <a:lnTo>
                      <a:pt x="82162" y="34105"/>
                    </a:lnTo>
                    <a:lnTo>
                      <a:pt x="83613" y="34831"/>
                    </a:lnTo>
                    <a:lnTo>
                      <a:pt x="86515" y="35556"/>
                    </a:lnTo>
                    <a:cubicBezTo>
                      <a:pt x="98851" y="39185"/>
                      <a:pt x="100303" y="41361"/>
                      <a:pt x="100303" y="54423"/>
                    </a:cubicBezTo>
                    <a:cubicBezTo>
                      <a:pt x="101028" y="70387"/>
                      <a:pt x="94497" y="79820"/>
                      <a:pt x="80710" y="82723"/>
                    </a:cubicBezTo>
                    <a:cubicBezTo>
                      <a:pt x="78533" y="82723"/>
                      <a:pt x="77082" y="83449"/>
                      <a:pt x="74905" y="83449"/>
                    </a:cubicBezTo>
                    <a:cubicBezTo>
                      <a:pt x="67649" y="83449"/>
                      <a:pt x="60392" y="81272"/>
                      <a:pt x="51685" y="76918"/>
                    </a:cubicBezTo>
                    <a:cubicBezTo>
                      <a:pt x="42251" y="71838"/>
                      <a:pt x="34995" y="67484"/>
                      <a:pt x="32818" y="62405"/>
                    </a:cubicBezTo>
                    <a:cubicBezTo>
                      <a:pt x="27739" y="52246"/>
                      <a:pt x="27739" y="42813"/>
                      <a:pt x="31367" y="33379"/>
                    </a:cubicBezTo>
                    <a:cubicBezTo>
                      <a:pt x="32818" y="30477"/>
                      <a:pt x="33544" y="29026"/>
                      <a:pt x="40074" y="29026"/>
                    </a:cubicBezTo>
                    <a:moveTo>
                      <a:pt x="40074" y="0"/>
                    </a:moveTo>
                    <a:cubicBezTo>
                      <a:pt x="24836" y="0"/>
                      <a:pt x="11775" y="6531"/>
                      <a:pt x="5244" y="21044"/>
                    </a:cubicBezTo>
                    <a:cubicBezTo>
                      <a:pt x="-2738" y="39185"/>
                      <a:pt x="-1287" y="57326"/>
                      <a:pt x="7421" y="74741"/>
                    </a:cubicBezTo>
                    <a:cubicBezTo>
                      <a:pt x="13951" y="88528"/>
                      <a:pt x="26287" y="95784"/>
                      <a:pt x="39349" y="102315"/>
                    </a:cubicBezTo>
                    <a:cubicBezTo>
                      <a:pt x="50959" y="108120"/>
                      <a:pt x="62569" y="111749"/>
                      <a:pt x="75631" y="111749"/>
                    </a:cubicBezTo>
                    <a:cubicBezTo>
                      <a:pt x="79259" y="111749"/>
                      <a:pt x="82162" y="111749"/>
                      <a:pt x="85790" y="111023"/>
                    </a:cubicBezTo>
                    <a:cubicBezTo>
                      <a:pt x="113364" y="106669"/>
                      <a:pt x="130054" y="84174"/>
                      <a:pt x="129328" y="53697"/>
                    </a:cubicBezTo>
                    <a:cubicBezTo>
                      <a:pt x="128602" y="28300"/>
                      <a:pt x="119169" y="15238"/>
                      <a:pt x="94497" y="7982"/>
                    </a:cubicBezTo>
                    <a:cubicBezTo>
                      <a:pt x="93046" y="7256"/>
                      <a:pt x="91595" y="7256"/>
                      <a:pt x="90144" y="6531"/>
                    </a:cubicBezTo>
                    <a:cubicBezTo>
                      <a:pt x="90869" y="5805"/>
                      <a:pt x="57490" y="0"/>
                      <a:pt x="40074" y="0"/>
                    </a:cubicBezTo>
                    <a:cubicBezTo>
                      <a:pt x="40800" y="0"/>
                      <a:pt x="40074" y="0"/>
                      <a:pt x="40074" y="0"/>
                    </a:cubicBezTo>
                    <a:lnTo>
                      <a:pt x="4007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85938-8F12-4458-B3F0-4F0E49BE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960" y="1476512"/>
            <a:ext cx="3971040" cy="3118200"/>
          </a:xfrm>
        </p:spPr>
        <p:txBody>
          <a:bodyPr anchor="t"/>
          <a:lstStyle/>
          <a:p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למעשה תיארנו את פרוטוקול קניה בחנות בתור </a:t>
            </a:r>
            <a:r>
              <a:rPr lang="he-IL" sz="1600" b="1" dirty="0">
                <a:solidFill>
                  <a:srgbClr val="0099D5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מכונת מצבים.</a:t>
            </a:r>
            <a:br>
              <a:rPr lang="en-US" sz="1600" b="1" dirty="0">
                <a:solidFill>
                  <a:srgbClr val="0099D5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en-US" sz="1600" b="1" dirty="0">
              <a:solidFill>
                <a:srgbClr val="0099D5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האם אפשר לדלג על שלבים?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האם אפשר לחזור על שלבים?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האם כל לקוח חייב לבצע את כל התהליך?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האם השרת מטפל בכל פעם בלקוח אחד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מהתחלה ועד הסוף?</a:t>
            </a:r>
            <a:endParaRPr lang="en-US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מצב (</a:t>
            </a:r>
            <a:r>
              <a:rPr lang="en-US" dirty="0"/>
              <a:t>state</a:t>
            </a:r>
            <a:r>
              <a:rPr lang="he-IL" dirty="0"/>
              <a:t>) - תזכורת משנה שעברה...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1DC19D-3DD2-4DE9-9F4B-E24DEAFBBFE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6" name="כותרת 4">
            <a:extLst>
              <a:ext uri="{FF2B5EF4-FFF2-40B4-BE49-F238E27FC236}">
                <a16:creationId xmlns:a16="http://schemas.microsoft.com/office/drawing/2014/main" id="{F2A5856B-E7E9-4CCC-8E72-29342CBEC69C}"/>
              </a:ext>
            </a:extLst>
          </p:cNvPr>
          <p:cNvSpPr txBox="1">
            <a:spLocks/>
          </p:cNvSpPr>
          <p:nvPr/>
        </p:nvSpPr>
        <p:spPr>
          <a:xfrm>
            <a:off x="8357675" y="644288"/>
            <a:ext cx="720000" cy="30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b="1" dirty="0" err="1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רענון</a:t>
            </a:r>
            <a:endParaRPr lang="en-IL" b="1" dirty="0">
              <a:solidFill>
                <a:schemeClr val="accent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7" name="גרפיקה 288">
            <a:extLst>
              <a:ext uri="{FF2B5EF4-FFF2-40B4-BE49-F238E27FC236}">
                <a16:creationId xmlns:a16="http://schemas.microsoft.com/office/drawing/2014/main" id="{ABD7B519-C185-4AD0-9BAD-F9854A837785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18" name="גרפיקה 288">
              <a:extLst>
                <a:ext uri="{FF2B5EF4-FFF2-40B4-BE49-F238E27FC236}">
                  <a16:creationId xmlns:a16="http://schemas.microsoft.com/office/drawing/2014/main" id="{5016E2C8-4E00-4AB1-A987-1E43B754DD09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2" name="גרפיקה 288">
                <a:extLst>
                  <a:ext uri="{FF2B5EF4-FFF2-40B4-BE49-F238E27FC236}">
                    <a16:creationId xmlns:a16="http://schemas.microsoft.com/office/drawing/2014/main" id="{CBE1943F-7A08-4A83-BF7F-B105A83D90D0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288">
                <a:extLst>
                  <a:ext uri="{FF2B5EF4-FFF2-40B4-BE49-F238E27FC236}">
                    <a16:creationId xmlns:a16="http://schemas.microsoft.com/office/drawing/2014/main" id="{A1867E66-4BE3-4A71-9C2B-48D4FDBB2E9E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19" name="גרפיקה 288">
              <a:extLst>
                <a:ext uri="{FF2B5EF4-FFF2-40B4-BE49-F238E27FC236}">
                  <a16:creationId xmlns:a16="http://schemas.microsoft.com/office/drawing/2014/main" id="{0A416E52-8636-4BF9-A348-64AAA2026A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0" name="גרפיקה 288">
                <a:extLst>
                  <a:ext uri="{FF2B5EF4-FFF2-40B4-BE49-F238E27FC236}">
                    <a16:creationId xmlns:a16="http://schemas.microsoft.com/office/drawing/2014/main" id="{F81982E9-9020-4D53-868E-B2B78C7B989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288">
                <a:extLst>
                  <a:ext uri="{FF2B5EF4-FFF2-40B4-BE49-F238E27FC236}">
                    <a16:creationId xmlns:a16="http://schemas.microsoft.com/office/drawing/2014/main" id="{70EAD3B9-D98F-45BC-9C46-9C426B230F0D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8" name="Down Arrow 22">
            <a:extLst>
              <a:ext uri="{FF2B5EF4-FFF2-40B4-BE49-F238E27FC236}">
                <a16:creationId xmlns:a16="http://schemas.microsoft.com/office/drawing/2014/main" id="{45CB9CF4-EF00-4B6E-ADAD-41ACA08C211E}"/>
              </a:ext>
            </a:extLst>
          </p:cNvPr>
          <p:cNvSpPr/>
          <p:nvPr/>
        </p:nvSpPr>
        <p:spPr>
          <a:xfrm>
            <a:off x="2840791" y="2088818"/>
            <a:ext cx="305833" cy="371329"/>
          </a:xfrm>
          <a:prstGeom prst="downArrow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8">
            <a:extLst>
              <a:ext uri="{FF2B5EF4-FFF2-40B4-BE49-F238E27FC236}">
                <a16:creationId xmlns:a16="http://schemas.microsoft.com/office/drawing/2014/main" id="{2EFA91A9-AFC7-4249-BB4F-44C4491EC3A2}"/>
              </a:ext>
            </a:extLst>
          </p:cNvPr>
          <p:cNvSpPr/>
          <p:nvPr/>
        </p:nvSpPr>
        <p:spPr>
          <a:xfrm>
            <a:off x="793613" y="1566967"/>
            <a:ext cx="2416543" cy="461812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000" b="1" dirty="0">
                <a:solidFill>
                  <a:schemeClr val="tx1"/>
                </a:solidFill>
              </a:rPr>
              <a:t>לקוח בחנות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25606483-60D9-446F-8B9D-185420CCEA9D}"/>
              </a:ext>
            </a:extLst>
          </p:cNvPr>
          <p:cNvSpPr/>
          <p:nvPr/>
        </p:nvSpPr>
        <p:spPr>
          <a:xfrm>
            <a:off x="793613" y="2511633"/>
            <a:ext cx="2416543" cy="461812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000" b="1" dirty="0">
                <a:solidFill>
                  <a:schemeClr val="tx1"/>
                </a:solidFill>
              </a:rPr>
              <a:t>לקוח יודע את המחיר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C2BEDF27-9B51-48C7-9CAA-4C5F7E0F7C4E}"/>
              </a:ext>
            </a:extLst>
          </p:cNvPr>
          <p:cNvSpPr/>
          <p:nvPr/>
        </p:nvSpPr>
        <p:spPr>
          <a:xfrm>
            <a:off x="793612" y="3430959"/>
            <a:ext cx="2416544" cy="461812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000" b="1" dirty="0">
                <a:solidFill>
                  <a:schemeClr val="tx1"/>
                </a:solidFill>
              </a:rPr>
              <a:t>לקוח מחכה לעודף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Rounded Rectangle 11">
            <a:extLst>
              <a:ext uri="{FF2B5EF4-FFF2-40B4-BE49-F238E27FC236}">
                <a16:creationId xmlns:a16="http://schemas.microsoft.com/office/drawing/2014/main" id="{C57BD58C-490F-4D7C-8AEE-B2A8D9374338}"/>
              </a:ext>
            </a:extLst>
          </p:cNvPr>
          <p:cNvSpPr/>
          <p:nvPr/>
        </p:nvSpPr>
        <p:spPr>
          <a:xfrm>
            <a:off x="540000" y="2051831"/>
            <a:ext cx="2217121" cy="40831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he-IL" b="1" dirty="0">
                <a:solidFill>
                  <a:schemeClr val="tx1"/>
                </a:solidFill>
              </a:rPr>
              <a:t>לקוח שאל מחיר וקיבל תשובה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48AD0B51-E2E2-4BB9-BB8F-602F3B773920}"/>
              </a:ext>
            </a:extLst>
          </p:cNvPr>
          <p:cNvSpPr/>
          <p:nvPr/>
        </p:nvSpPr>
        <p:spPr>
          <a:xfrm>
            <a:off x="718559" y="3899776"/>
            <a:ext cx="2038562" cy="40831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he-IL" b="1" dirty="0">
                <a:solidFill>
                  <a:schemeClr val="tx1"/>
                </a:solidFill>
              </a:rPr>
              <a:t>לקוח קיבל עודף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13">
            <a:extLst>
              <a:ext uri="{FF2B5EF4-FFF2-40B4-BE49-F238E27FC236}">
                <a16:creationId xmlns:a16="http://schemas.microsoft.com/office/drawing/2014/main" id="{79D0F6D9-7A03-4A22-ACBF-00C191333947}"/>
              </a:ext>
            </a:extLst>
          </p:cNvPr>
          <p:cNvSpPr/>
          <p:nvPr/>
        </p:nvSpPr>
        <p:spPr>
          <a:xfrm>
            <a:off x="810055" y="2984127"/>
            <a:ext cx="1947066" cy="40831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he-IL" b="1" dirty="0">
                <a:solidFill>
                  <a:schemeClr val="tx1"/>
                </a:solidFill>
              </a:rPr>
              <a:t>לקוח העביר כסף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ounded Rectangle 14">
            <a:extLst>
              <a:ext uri="{FF2B5EF4-FFF2-40B4-BE49-F238E27FC236}">
                <a16:creationId xmlns:a16="http://schemas.microsoft.com/office/drawing/2014/main" id="{B0C6D787-992D-45D4-83E9-129229D4C852}"/>
              </a:ext>
            </a:extLst>
          </p:cNvPr>
          <p:cNvSpPr/>
          <p:nvPr/>
        </p:nvSpPr>
        <p:spPr>
          <a:xfrm>
            <a:off x="793612" y="4368783"/>
            <a:ext cx="2416544" cy="451859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000" b="1" dirty="0">
                <a:solidFill>
                  <a:schemeClr val="tx1"/>
                </a:solidFill>
              </a:rPr>
              <a:t>לקוח מחכה למוצר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Rounded Rectangle 16">
            <a:extLst>
              <a:ext uri="{FF2B5EF4-FFF2-40B4-BE49-F238E27FC236}">
                <a16:creationId xmlns:a16="http://schemas.microsoft.com/office/drawing/2014/main" id="{CBEBEC0F-91D8-4650-B0A8-6818983F2EF0}"/>
              </a:ext>
            </a:extLst>
          </p:cNvPr>
          <p:cNvSpPr/>
          <p:nvPr/>
        </p:nvSpPr>
        <p:spPr>
          <a:xfrm>
            <a:off x="6882714" y="5614308"/>
            <a:ext cx="1957177" cy="40831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>
                <a:solidFill>
                  <a:schemeClr val="tx1"/>
                </a:solidFill>
              </a:rPr>
              <a:t>לקוח קיבל מוצר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6A1D30B3-92F3-4E6D-991C-39DD02FCB4DB}"/>
              </a:ext>
            </a:extLst>
          </p:cNvPr>
          <p:cNvSpPr/>
          <p:nvPr/>
        </p:nvSpPr>
        <p:spPr>
          <a:xfrm>
            <a:off x="6143177" y="6073166"/>
            <a:ext cx="3553602" cy="56831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400" b="1" dirty="0">
                <a:solidFill>
                  <a:schemeClr val="tx1"/>
                </a:solidFill>
              </a:rPr>
              <a:t>לקוח סיים קניה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1" name="Down Arrow 25">
            <a:extLst>
              <a:ext uri="{FF2B5EF4-FFF2-40B4-BE49-F238E27FC236}">
                <a16:creationId xmlns:a16="http://schemas.microsoft.com/office/drawing/2014/main" id="{C1877B37-185F-4CA0-A2D7-D9B7EA936E7D}"/>
              </a:ext>
            </a:extLst>
          </p:cNvPr>
          <p:cNvSpPr/>
          <p:nvPr/>
        </p:nvSpPr>
        <p:spPr>
          <a:xfrm>
            <a:off x="2840791" y="3024931"/>
            <a:ext cx="302155" cy="371329"/>
          </a:xfrm>
          <a:prstGeom prst="downArrow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26">
            <a:extLst>
              <a:ext uri="{FF2B5EF4-FFF2-40B4-BE49-F238E27FC236}">
                <a16:creationId xmlns:a16="http://schemas.microsoft.com/office/drawing/2014/main" id="{1EB91D4E-0475-410E-854F-4083DE9A99F5}"/>
              </a:ext>
            </a:extLst>
          </p:cNvPr>
          <p:cNvSpPr/>
          <p:nvPr/>
        </p:nvSpPr>
        <p:spPr>
          <a:xfrm>
            <a:off x="2832561" y="3950177"/>
            <a:ext cx="302155" cy="380302"/>
          </a:xfrm>
          <a:prstGeom prst="downArrow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27">
            <a:extLst>
              <a:ext uri="{FF2B5EF4-FFF2-40B4-BE49-F238E27FC236}">
                <a16:creationId xmlns:a16="http://schemas.microsoft.com/office/drawing/2014/main" id="{262AF51E-C72E-4945-A5F3-90AFFE4BEDB2}"/>
              </a:ext>
            </a:extLst>
          </p:cNvPr>
          <p:cNvSpPr/>
          <p:nvPr/>
        </p:nvSpPr>
        <p:spPr>
          <a:xfrm>
            <a:off x="8930253" y="5644726"/>
            <a:ext cx="445907" cy="42844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Line arrow: Rotate right with solid fill">
            <a:extLst>
              <a:ext uri="{FF2B5EF4-FFF2-40B4-BE49-F238E27FC236}">
                <a16:creationId xmlns:a16="http://schemas.microsoft.com/office/drawing/2014/main" id="{5C4C5EE9-C343-4720-8BB2-10B058350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51918" flipH="1">
            <a:off x="3287291" y="1625751"/>
            <a:ext cx="980084" cy="11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8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Trivia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he-IL" dirty="0"/>
              <a:t>שיעור 5</a:t>
            </a:r>
          </a:p>
        </p:txBody>
      </p:sp>
      <p:cxnSp>
        <p:nvCxnSpPr>
          <p:cNvPr id="243" name="Google Shape;243;p20"/>
          <p:cNvCxnSpPr>
            <a:cxnSpLocks/>
            <a:endCxn id="244" idx="6"/>
          </p:cNvCxnSpPr>
          <p:nvPr/>
        </p:nvCxnSpPr>
        <p:spPr>
          <a:xfrm flipH="1">
            <a:off x="5728844" y="4107553"/>
            <a:ext cx="341515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565684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3415158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8366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 err="1">
                <a:solidFill>
                  <a:schemeClr val="accent1"/>
                </a:solidFill>
              </a:rPr>
              <a:t>רענון</a:t>
            </a:r>
            <a:r>
              <a:rPr lang="he-IL" sz="1400" dirty="0">
                <a:solidFill>
                  <a:schemeClr val="accent1"/>
                </a:solidFill>
              </a:rPr>
              <a:t> והקדמה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יאללה לעבודה!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0;p20">
            <a:extLst>
              <a:ext uri="{FF2B5EF4-FFF2-40B4-BE49-F238E27FC236}">
                <a16:creationId xmlns:a16="http://schemas.microsoft.com/office/drawing/2014/main" id="{DB0B6D72-DC5E-4407-895B-4A436FBF30CC}"/>
              </a:ext>
            </a:extLst>
          </p:cNvPr>
          <p:cNvSpPr txBox="1">
            <a:spLocks/>
          </p:cNvSpPr>
          <p:nvPr/>
        </p:nvSpPr>
        <p:spPr>
          <a:xfrm>
            <a:off x="5176013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הדגמה</a:t>
            </a:r>
            <a:endParaRPr lang="en-US" sz="1400" b="1" dirty="0">
              <a:solidFill>
                <a:schemeClr val="tx1"/>
              </a:solidFill>
            </a:endParaRPr>
          </a:p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והסבר כללי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6F240F0-12C7-4E4C-8DBF-CD5FBA26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7" y="964281"/>
            <a:ext cx="5507976" cy="1523907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250;p20">
            <a:extLst>
              <a:ext uri="{FF2B5EF4-FFF2-40B4-BE49-F238E27FC236}">
                <a16:creationId xmlns:a16="http://schemas.microsoft.com/office/drawing/2014/main" id="{E5F55B56-AB89-4CE3-99D0-73106AB30CD2}"/>
              </a:ext>
            </a:extLst>
          </p:cNvPr>
          <p:cNvSpPr txBox="1">
            <a:spLocks/>
          </p:cNvSpPr>
          <p:nvPr/>
        </p:nvSpPr>
        <p:spPr>
          <a:xfrm>
            <a:off x="2934327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Design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34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F76CF6-E6CE-4933-A8E0-2BD8B783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TRIVIA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82EB2-8491-49DC-81A2-A9E06E3147D0}"/>
              </a:ext>
            </a:extLst>
          </p:cNvPr>
          <p:cNvSpPr txBox="1"/>
          <p:nvPr/>
        </p:nvSpPr>
        <p:spPr>
          <a:xfrm>
            <a:off x="3192716" y="1134130"/>
            <a:ext cx="464884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b="1" dirty="0">
                <a:solidFill>
                  <a:schemeClr val="accent1"/>
                </a:solidFill>
              </a:rPr>
              <a:t>קישור לתיקיית ההדגמה</a:t>
            </a:r>
            <a:endParaRPr lang="en-US" sz="1800" b="1" dirty="0">
              <a:solidFill>
                <a:schemeClr val="accent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1CABB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https://drive.google.com/drive/u/0/folders/1ibYx089aDV-z7W4IsQifl2mGMDW1Y42i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A6B8F-8C6E-4607-B896-B990DBD4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32" y="2257523"/>
            <a:ext cx="1639138" cy="1356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03455-E3F1-4B13-AB10-C089C10E7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33" y="2652517"/>
            <a:ext cx="1639138" cy="1356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492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85938-8F12-4458-B3F0-4F0E49BE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339129"/>
            <a:ext cx="8064000" cy="3118200"/>
          </a:xfrm>
        </p:spPr>
        <p:txBody>
          <a:bodyPr anchor="t"/>
          <a:lstStyle/>
          <a:p>
            <a:pPr marL="0" indent="0">
              <a:buNone/>
            </a:pPr>
            <a:r>
              <a:rPr lang="he-IL" sz="1600" b="1" dirty="0">
                <a:solidFill>
                  <a:srgbClr val="0099D5"/>
                </a:solidFill>
              </a:rPr>
              <a:t>שרת המשחק ימומש ע"פ פרוטוקול </a:t>
            </a:r>
            <a:r>
              <a:rPr lang="en-US" sz="1600" b="1" dirty="0">
                <a:solidFill>
                  <a:srgbClr val="0099D5"/>
                </a:solidFill>
              </a:rPr>
              <a:t>Stateful</a:t>
            </a:r>
            <a:endParaRPr lang="he-IL" sz="1600" dirty="0"/>
          </a:p>
          <a:p>
            <a:pPr marL="457200" indent="-457200"/>
            <a:r>
              <a:rPr lang="he-IL" sz="1600" dirty="0"/>
              <a:t>המטרה של גרסה 1 בפרויקט היא לממש את תהליך החיבור או הרשמת משתמשים</a:t>
            </a:r>
          </a:p>
          <a:p>
            <a:pPr marL="457200" indent="-457200"/>
            <a:r>
              <a:rPr lang="he-IL" sz="1400" dirty="0"/>
              <a:t>לדוגמה, ככה נראה (בגדול) תהליך ה-</a:t>
            </a:r>
            <a:r>
              <a:rPr lang="en-US" sz="1400" dirty="0"/>
              <a:t>Login</a:t>
            </a:r>
            <a:r>
              <a:rPr lang="he-IL" sz="14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שיחה בין לקוחות לשרת</a:t>
            </a:r>
            <a:endParaRPr lang="en-US" dirty="0"/>
          </a:p>
        </p:txBody>
      </p:sp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876BC918-D4F2-4DD6-BBFB-D4CB43F5D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82" y="3859116"/>
            <a:ext cx="2580796" cy="598215"/>
          </a:xfrm>
          <a:prstGeom prst="rect">
            <a:avLst/>
          </a:prstGeom>
        </p:spPr>
      </p:pic>
      <p:sp>
        <p:nvSpPr>
          <p:cNvPr id="26" name="Right Arrow 9">
            <a:extLst>
              <a:ext uri="{FF2B5EF4-FFF2-40B4-BE49-F238E27FC236}">
                <a16:creationId xmlns:a16="http://schemas.microsoft.com/office/drawing/2014/main" id="{7F345069-1EBF-4AC2-B862-F9FFF9E5B1F7}"/>
              </a:ext>
            </a:extLst>
          </p:cNvPr>
          <p:cNvSpPr/>
          <p:nvPr/>
        </p:nvSpPr>
        <p:spPr>
          <a:xfrm rot="198146">
            <a:off x="3689929" y="3410850"/>
            <a:ext cx="1618969" cy="490187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Login Request</a:t>
            </a:r>
          </a:p>
        </p:txBody>
      </p:sp>
      <p:sp>
        <p:nvSpPr>
          <p:cNvPr id="30" name="Right Arrow 10">
            <a:extLst>
              <a:ext uri="{FF2B5EF4-FFF2-40B4-BE49-F238E27FC236}">
                <a16:creationId xmlns:a16="http://schemas.microsoft.com/office/drawing/2014/main" id="{1453ADE4-0CD5-4DF2-A838-3C3F27D72C01}"/>
              </a:ext>
            </a:extLst>
          </p:cNvPr>
          <p:cNvSpPr/>
          <p:nvPr/>
        </p:nvSpPr>
        <p:spPr>
          <a:xfrm rot="198146" flipH="1">
            <a:off x="3627598" y="3994289"/>
            <a:ext cx="1647244" cy="50416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Login Successfully</a:t>
            </a:r>
          </a:p>
        </p:txBody>
      </p:sp>
      <p:sp>
        <p:nvSpPr>
          <p:cNvPr id="27" name="Google Shape;232;p19">
            <a:extLst>
              <a:ext uri="{FF2B5EF4-FFF2-40B4-BE49-F238E27FC236}">
                <a16:creationId xmlns:a16="http://schemas.microsoft.com/office/drawing/2014/main" id="{B1048C61-89D2-4C67-B906-26A4A8136F2F}"/>
              </a:ext>
            </a:extLst>
          </p:cNvPr>
          <p:cNvSpPr txBox="1">
            <a:spLocks/>
          </p:cNvSpPr>
          <p:nvPr/>
        </p:nvSpPr>
        <p:spPr>
          <a:xfrm>
            <a:off x="8359194" y="664537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28" name="גרפיקה 342">
            <a:extLst>
              <a:ext uri="{FF2B5EF4-FFF2-40B4-BE49-F238E27FC236}">
                <a16:creationId xmlns:a16="http://schemas.microsoft.com/office/drawing/2014/main" id="{96C460E1-624B-4D09-B684-7BBBBD4B3ACF}"/>
              </a:ext>
            </a:extLst>
          </p:cNvPr>
          <p:cNvGrpSpPr/>
          <p:nvPr/>
        </p:nvGrpSpPr>
        <p:grpSpPr>
          <a:xfrm>
            <a:off x="8372114" y="109457"/>
            <a:ext cx="687649" cy="639170"/>
            <a:chOff x="1671636" y="2187978"/>
            <a:chExt cx="687649" cy="639170"/>
          </a:xfrm>
        </p:grpSpPr>
        <p:sp>
          <p:nvSpPr>
            <p:cNvPr id="29" name="גרפיקה 342">
              <a:extLst>
                <a:ext uri="{FF2B5EF4-FFF2-40B4-BE49-F238E27FC236}">
                  <a16:creationId xmlns:a16="http://schemas.microsoft.com/office/drawing/2014/main" id="{53239EF5-A9AC-4BCA-AE6D-8D160442E71A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342">
              <a:extLst>
                <a:ext uri="{FF2B5EF4-FFF2-40B4-BE49-F238E27FC236}">
                  <a16:creationId xmlns:a16="http://schemas.microsoft.com/office/drawing/2014/main" id="{07B349A9-502B-498E-A627-F2267048AC18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342">
              <a:extLst>
                <a:ext uri="{FF2B5EF4-FFF2-40B4-BE49-F238E27FC236}">
                  <a16:creationId xmlns:a16="http://schemas.microsoft.com/office/drawing/2014/main" id="{C5CDCC3A-B7A0-4DBF-B142-FD24B7AF4784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342">
              <a:extLst>
                <a:ext uri="{FF2B5EF4-FFF2-40B4-BE49-F238E27FC236}">
                  <a16:creationId xmlns:a16="http://schemas.microsoft.com/office/drawing/2014/main" id="{EA39B209-3F5E-4965-A7F2-CE67D9EC0B42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" name="גרפיקה 342">
              <a:extLst>
                <a:ext uri="{FF2B5EF4-FFF2-40B4-BE49-F238E27FC236}">
                  <a16:creationId xmlns:a16="http://schemas.microsoft.com/office/drawing/2014/main" id="{51C51451-420D-419F-B75A-007C7EA0172D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7" name="גרפיקה 342">
              <a:extLst>
                <a:ext uri="{FF2B5EF4-FFF2-40B4-BE49-F238E27FC236}">
                  <a16:creationId xmlns:a16="http://schemas.microsoft.com/office/drawing/2014/main" id="{F7CB3D1A-D768-4DD9-948C-E9026462C201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8" name="גרפיקה 342">
                <a:extLst>
                  <a:ext uri="{FF2B5EF4-FFF2-40B4-BE49-F238E27FC236}">
                    <a16:creationId xmlns:a16="http://schemas.microsoft.com/office/drawing/2014/main" id="{19D9361D-E6C2-44D7-86F0-A35677A113DB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" name="גרפיקה 342">
                <a:extLst>
                  <a:ext uri="{FF2B5EF4-FFF2-40B4-BE49-F238E27FC236}">
                    <a16:creationId xmlns:a16="http://schemas.microsoft.com/office/drawing/2014/main" id="{96565E12-A1BB-4003-8E11-0A76198D34DC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0" name="Picture 2" descr="Trivia logo png 4 » PNG Image">
            <a:extLst>
              <a:ext uri="{FF2B5EF4-FFF2-40B4-BE49-F238E27FC236}">
                <a16:creationId xmlns:a16="http://schemas.microsoft.com/office/drawing/2014/main" id="{88F4820A-1AA8-4183-A6C5-E07C2620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70" y="3394949"/>
            <a:ext cx="1520959" cy="4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1A1C327-0A47-4D9D-A9BE-377EAEA5D9AB}"/>
              </a:ext>
            </a:extLst>
          </p:cNvPr>
          <p:cNvGrpSpPr/>
          <p:nvPr/>
        </p:nvGrpSpPr>
        <p:grpSpPr>
          <a:xfrm>
            <a:off x="1314761" y="3315998"/>
            <a:ext cx="1912459" cy="1230672"/>
            <a:chOff x="168442" y="2449997"/>
            <a:chExt cx="3852610" cy="248937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5CE4B3D-49AC-4BAF-A476-905F7124D553}"/>
                </a:ext>
              </a:extLst>
            </p:cNvPr>
            <p:cNvGrpSpPr/>
            <p:nvPr/>
          </p:nvGrpSpPr>
          <p:grpSpPr>
            <a:xfrm>
              <a:off x="168442" y="2449997"/>
              <a:ext cx="3852610" cy="2489379"/>
              <a:chOff x="168442" y="2449997"/>
              <a:chExt cx="3852610" cy="2489379"/>
            </a:xfrm>
          </p:grpSpPr>
          <p:pic>
            <p:nvPicPr>
              <p:cNvPr id="44" name="Picture 2" descr="http://www.womenscenteroftexas.com/Files/Images/laptop-facebook.jpg">
                <a:extLst>
                  <a:ext uri="{FF2B5EF4-FFF2-40B4-BE49-F238E27FC236}">
                    <a16:creationId xmlns:a16="http://schemas.microsoft.com/office/drawing/2014/main" id="{F7342F21-CF33-48EC-9195-743CA19313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442" y="2449997"/>
                <a:ext cx="3852610" cy="2489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BEE7B57-92FC-4D55-87B4-12BA732CFCA2}"/>
                  </a:ext>
                </a:extLst>
              </p:cNvPr>
              <p:cNvSpPr/>
              <p:nvPr/>
            </p:nvSpPr>
            <p:spPr>
              <a:xfrm>
                <a:off x="767597" y="2609697"/>
                <a:ext cx="2654300" cy="1573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C9741BC-5E6C-4FA4-B1F2-AD2872BAD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546" y="2622396"/>
              <a:ext cx="2654300" cy="1573977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9975376-B83A-4F7D-A779-CDC31400F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185" y="3394949"/>
            <a:ext cx="1306665" cy="7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6" grpId="0" animBg="1"/>
      <p:bldP spid="26" grpId="1" animBg="1"/>
      <p:bldP spid="30" grpId="0" animBg="1"/>
      <p:bldP spid="3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8093-550B-4EA0-BA78-E3A60CDE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ניהול המשחק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39389-DA6F-4E37-B88E-8D6AACB28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008" y="1714450"/>
            <a:ext cx="6465042" cy="2666100"/>
          </a:xfrm>
        </p:spPr>
        <p:txBody>
          <a:bodyPr/>
          <a:lstStyle/>
          <a:p>
            <a:r>
              <a:rPr lang="he-IL" sz="1600" b="1" dirty="0">
                <a:solidFill>
                  <a:schemeClr val="accent1"/>
                </a:solidFill>
              </a:rPr>
              <a:t>שאלה</a:t>
            </a:r>
            <a:r>
              <a:rPr lang="he-IL" sz="1600" dirty="0"/>
              <a:t>: איך השרת יודע באיזה מצב נמצא כל משתמש?</a:t>
            </a:r>
          </a:p>
          <a:p>
            <a:pPr marL="133350" indent="0">
              <a:buNone/>
            </a:pPr>
            <a:endParaRPr lang="he-IL" sz="1600" dirty="0"/>
          </a:p>
          <a:p>
            <a:r>
              <a:rPr lang="he-IL" sz="1600" dirty="0"/>
              <a:t>במסמך ה-</a:t>
            </a:r>
            <a:r>
              <a:rPr lang="en-US" sz="1600" dirty="0"/>
              <a:t>Design</a:t>
            </a:r>
            <a:r>
              <a:rPr lang="he-IL" sz="1600" dirty="0"/>
              <a:t> של הפרויקט תוכלו למצוא מכונת מצבים, ככה השרת "עוקב" אחרי המצב של כל משתמש.</a:t>
            </a:r>
            <a:br>
              <a:rPr lang="en-US" sz="1600" dirty="0"/>
            </a:br>
            <a:endParaRPr lang="he-IL" sz="1600" dirty="0"/>
          </a:p>
          <a:p>
            <a:r>
              <a:rPr lang="he-IL" sz="1600" dirty="0"/>
              <a:t>יפורט בהרחבה בהמשך </a:t>
            </a:r>
            <a:r>
              <a:rPr lang="he-IL" sz="1600" dirty="0">
                <a:sym typeface="Wingdings" panose="05000000000000000000" pitchFamily="2" charset="2"/>
              </a:rPr>
              <a:t>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7734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85938-8F12-4458-B3F0-4F0E49BE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446" y="1339129"/>
            <a:ext cx="7374554" cy="3118200"/>
          </a:xfrm>
        </p:spPr>
        <p:txBody>
          <a:bodyPr anchor="t"/>
          <a:lstStyle/>
          <a:p>
            <a:pPr marL="571500" indent="-571500"/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בטריוויה ההודעות בין השרת ללקוח יעברו </a:t>
            </a:r>
            <a:br>
              <a:rPr lang="en-US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באמצעות </a:t>
            </a:r>
            <a:r>
              <a:rPr lang="he-IL" sz="18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פרוטוקול בינארי</a:t>
            </a:r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571500" indent="-571500"/>
            <a:endParaRPr lang="he-IL" sz="18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571500" indent="-571500"/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פרוטוקול בינארי משתמש </a:t>
            </a:r>
            <a:r>
              <a:rPr lang="he-IL" sz="18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בכל הערכים </a:t>
            </a:r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הקיימים ולא רק אלו שנמצאים על המקלדת.</a:t>
            </a:r>
            <a:br>
              <a:rPr lang="en-US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571500" indent="-571500"/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לדוגמה:</a:t>
            </a:r>
            <a:b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- פרוטוקול השיחה</a:t>
            </a:r>
            <a:endParaRPr lang="en-US" dirty="0"/>
          </a:p>
        </p:txBody>
      </p:sp>
      <p:sp>
        <p:nvSpPr>
          <p:cNvPr id="16" name="Google Shape;232;p19">
            <a:extLst>
              <a:ext uri="{FF2B5EF4-FFF2-40B4-BE49-F238E27FC236}">
                <a16:creationId xmlns:a16="http://schemas.microsoft.com/office/drawing/2014/main" id="{922C6497-EF4A-408D-84EC-BC92FF2376D5}"/>
              </a:ext>
            </a:extLst>
          </p:cNvPr>
          <p:cNvSpPr txBox="1">
            <a:spLocks/>
          </p:cNvSpPr>
          <p:nvPr/>
        </p:nvSpPr>
        <p:spPr>
          <a:xfrm>
            <a:off x="8368173" y="646075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17" name="גרפיקה 324">
            <a:extLst>
              <a:ext uri="{FF2B5EF4-FFF2-40B4-BE49-F238E27FC236}">
                <a16:creationId xmlns:a16="http://schemas.microsoft.com/office/drawing/2014/main" id="{90C48DAE-00C9-4249-8F53-9C4F07E6070F}"/>
              </a:ext>
            </a:extLst>
          </p:cNvPr>
          <p:cNvGrpSpPr/>
          <p:nvPr/>
        </p:nvGrpSpPr>
        <p:grpSpPr>
          <a:xfrm rot="21169383">
            <a:off x="8533097" y="78245"/>
            <a:ext cx="427499" cy="645688"/>
            <a:chOff x="4852445" y="2175228"/>
            <a:chExt cx="427499" cy="645688"/>
          </a:xfrm>
        </p:grpSpPr>
        <p:sp>
          <p:nvSpPr>
            <p:cNvPr id="18" name="גרפיקה 324">
              <a:extLst>
                <a:ext uri="{FF2B5EF4-FFF2-40B4-BE49-F238E27FC236}">
                  <a16:creationId xmlns:a16="http://schemas.microsoft.com/office/drawing/2014/main" id="{63269B21-EC2C-4A0F-A4DD-5F7F17932675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324">
              <a:extLst>
                <a:ext uri="{FF2B5EF4-FFF2-40B4-BE49-F238E27FC236}">
                  <a16:creationId xmlns:a16="http://schemas.microsoft.com/office/drawing/2014/main" id="{05079CAB-E516-4442-83DB-123E96E88BF1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24">
              <a:extLst>
                <a:ext uri="{FF2B5EF4-FFF2-40B4-BE49-F238E27FC236}">
                  <a16:creationId xmlns:a16="http://schemas.microsoft.com/office/drawing/2014/main" id="{62F990A7-7801-4302-9B3A-B2FABA3C9098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324">
              <a:extLst>
                <a:ext uri="{FF2B5EF4-FFF2-40B4-BE49-F238E27FC236}">
                  <a16:creationId xmlns:a16="http://schemas.microsoft.com/office/drawing/2014/main" id="{C538402A-272E-41E7-8B6A-19CEEC93DA88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" name="גרפיקה 324">
              <a:extLst>
                <a:ext uri="{FF2B5EF4-FFF2-40B4-BE49-F238E27FC236}">
                  <a16:creationId xmlns:a16="http://schemas.microsoft.com/office/drawing/2014/main" id="{31032DAC-7DD5-4F58-8BA2-FBE83C1AA90B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8" name="table">
            <a:extLst>
              <a:ext uri="{FF2B5EF4-FFF2-40B4-BE49-F238E27FC236}">
                <a16:creationId xmlns:a16="http://schemas.microsoft.com/office/drawing/2014/main" id="{ED371D72-C8B7-421F-8C0C-FA96278C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99" y="3585009"/>
            <a:ext cx="6643001" cy="887862"/>
          </a:xfrm>
          <a:prstGeom prst="rect">
            <a:avLst/>
          </a:prstGeom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555356CA-5A87-4D94-8255-0049244EA8EA}"/>
              </a:ext>
            </a:extLst>
          </p:cNvPr>
          <p:cNvSpPr/>
          <p:nvPr/>
        </p:nvSpPr>
        <p:spPr>
          <a:xfrm rot="16200000">
            <a:off x="4382217" y="1187298"/>
            <a:ext cx="358512" cy="6621948"/>
          </a:xfrm>
          <a:prstGeom prst="leftBrace">
            <a:avLst>
              <a:gd name="adj1" fmla="val 39261"/>
              <a:gd name="adj2" fmla="val 47503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BF9CE-DFBC-4FD1-8204-0DC098A5EB8D}"/>
              </a:ext>
            </a:extLst>
          </p:cNvPr>
          <p:cNvSpPr/>
          <p:nvPr/>
        </p:nvSpPr>
        <p:spPr>
          <a:xfrm>
            <a:off x="2781861" y="4756619"/>
            <a:ext cx="3174440" cy="1409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chemeClr val="accent3"/>
                </a:solidFill>
                <a:latin typeface="+mj-lt"/>
              </a:rPr>
              <a:t>8 bytes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31" name="Rounded Rectangular Callout 7">
            <a:extLst>
              <a:ext uri="{FF2B5EF4-FFF2-40B4-BE49-F238E27FC236}">
                <a16:creationId xmlns:a16="http://schemas.microsoft.com/office/drawing/2014/main" id="{EFE02C0E-3954-465E-8ABA-29A66EF028E0}"/>
              </a:ext>
            </a:extLst>
          </p:cNvPr>
          <p:cNvSpPr/>
          <p:nvPr/>
        </p:nvSpPr>
        <p:spPr>
          <a:xfrm>
            <a:off x="655320" y="2698318"/>
            <a:ext cx="1926686" cy="662400"/>
          </a:xfrm>
          <a:prstGeom prst="wedgeRoundRectCallout">
            <a:avLst>
              <a:gd name="adj1" fmla="val 20448"/>
              <a:gd name="adj2" fmla="val 7987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כל חלק בהודעה נקרא </a:t>
            </a:r>
            <a:r>
              <a:rPr lang="he-IL" sz="1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שדה</a:t>
            </a:r>
            <a:endParaRPr lang="en-US" sz="1600" b="1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32" name="Picture 2" descr="Image result for binary data">
            <a:extLst>
              <a:ext uri="{FF2B5EF4-FFF2-40B4-BE49-F238E27FC236}">
                <a16:creationId xmlns:a16="http://schemas.microsoft.com/office/drawing/2014/main" id="{94F4CA90-E7D5-4C99-B610-525AC93E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5" y="590152"/>
            <a:ext cx="924579" cy="9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9" grpId="0" animBg="1"/>
      <p:bldP spid="30" grpId="0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table">
            <a:extLst>
              <a:ext uri="{FF2B5EF4-FFF2-40B4-BE49-F238E27FC236}">
                <a16:creationId xmlns:a16="http://schemas.microsoft.com/office/drawing/2014/main" id="{ED371D72-C8B7-421F-8C0C-FA96278C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99" y="3585009"/>
            <a:ext cx="6643001" cy="88786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1E81872-249F-4900-8D18-B01ABD0CD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99104"/>
              </p:ext>
            </p:extLst>
          </p:nvPr>
        </p:nvGraphicFramePr>
        <p:xfrm>
          <a:off x="1265200" y="3594438"/>
          <a:ext cx="6606706" cy="50437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89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8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377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Code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User</a:t>
                      </a:r>
                      <a:r>
                        <a:rPr lang="en-US" sz="1600" b="1" strike="noStrike" baseline="0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ID</a:t>
                      </a:r>
                      <a:endParaRPr lang="en-US" sz="1600" b="1" strike="noStrike" dirty="0">
                        <a:solidFill>
                          <a:srgbClr val="0070C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Date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strike="noStrike" dirty="0">
                          <a:solidFill>
                            <a:srgbClr val="7030A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Message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85938-8F12-4458-B3F0-4F0E49BE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446" y="1339129"/>
            <a:ext cx="7374554" cy="3118200"/>
          </a:xfrm>
        </p:spPr>
        <p:txBody>
          <a:bodyPr anchor="t"/>
          <a:lstStyle/>
          <a:p>
            <a:pPr marL="571500" indent="-571500"/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נניח שהתקבלה הודעה שנראית כך:</a:t>
            </a:r>
            <a:br>
              <a:rPr lang="en-US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br>
              <a:rPr lang="en-US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indent="0">
              <a:buNone/>
            </a:pPr>
            <a:endParaRPr lang="he-IL" sz="18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571500" indent="-571500"/>
            <a:r>
              <a:rPr lang="he-IL" sz="18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איך נוכל להוציא מזה מידע</a:t>
            </a:r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?</a:t>
            </a:r>
          </a:p>
          <a:p>
            <a:pPr marL="571500" indent="-571500"/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מבנה ההודעה משמש כ"מדריך" שאומר איך לקרוא את המידע הבינארי:</a:t>
            </a:r>
          </a:p>
          <a:p>
            <a:pPr marL="0" indent="0">
              <a:buNone/>
            </a:pPr>
            <a:endParaRPr lang="he-IL" sz="18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- פרוטוקול השיחה</a:t>
            </a:r>
            <a:endParaRPr lang="en-US" dirty="0"/>
          </a:p>
        </p:txBody>
      </p:sp>
      <p:pic>
        <p:nvPicPr>
          <p:cNvPr id="23" name="Picture 2" descr="Image result for binary data">
            <a:extLst>
              <a:ext uri="{FF2B5EF4-FFF2-40B4-BE49-F238E27FC236}">
                <a16:creationId xmlns:a16="http://schemas.microsoft.com/office/drawing/2014/main" id="{06AAE20D-36EF-4CBE-BD97-91338DB2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5" y="590152"/>
            <a:ext cx="924579" cy="9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555356CA-5A87-4D94-8255-0049244EA8EA}"/>
              </a:ext>
            </a:extLst>
          </p:cNvPr>
          <p:cNvSpPr/>
          <p:nvPr/>
        </p:nvSpPr>
        <p:spPr>
          <a:xfrm rot="16200000">
            <a:off x="4382217" y="1187298"/>
            <a:ext cx="358512" cy="6621948"/>
          </a:xfrm>
          <a:prstGeom prst="leftBrace">
            <a:avLst>
              <a:gd name="adj1" fmla="val 39261"/>
              <a:gd name="adj2" fmla="val 47503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BF9CE-DFBC-4FD1-8204-0DC098A5EB8D}"/>
              </a:ext>
            </a:extLst>
          </p:cNvPr>
          <p:cNvSpPr/>
          <p:nvPr/>
        </p:nvSpPr>
        <p:spPr>
          <a:xfrm>
            <a:off x="2781861" y="4756619"/>
            <a:ext cx="3174440" cy="14094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chemeClr val="accent3"/>
                </a:solidFill>
                <a:latin typeface="+mj-lt"/>
              </a:rPr>
              <a:t>8 bytes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" name="Google Shape;232;p19">
            <a:extLst>
              <a:ext uri="{FF2B5EF4-FFF2-40B4-BE49-F238E27FC236}">
                <a16:creationId xmlns:a16="http://schemas.microsoft.com/office/drawing/2014/main" id="{77A1DB60-431D-4123-8659-5C4AB3DC4CF4}"/>
              </a:ext>
            </a:extLst>
          </p:cNvPr>
          <p:cNvSpPr txBox="1">
            <a:spLocks/>
          </p:cNvSpPr>
          <p:nvPr/>
        </p:nvSpPr>
        <p:spPr>
          <a:xfrm>
            <a:off x="8359194" y="664537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25" name="גרפיקה 342">
            <a:extLst>
              <a:ext uri="{FF2B5EF4-FFF2-40B4-BE49-F238E27FC236}">
                <a16:creationId xmlns:a16="http://schemas.microsoft.com/office/drawing/2014/main" id="{8C05EA5C-BAE2-42E3-BFE6-3D6F8ED58445}"/>
              </a:ext>
            </a:extLst>
          </p:cNvPr>
          <p:cNvGrpSpPr/>
          <p:nvPr/>
        </p:nvGrpSpPr>
        <p:grpSpPr>
          <a:xfrm>
            <a:off x="8372114" y="109457"/>
            <a:ext cx="687649" cy="639170"/>
            <a:chOff x="1671636" y="2187978"/>
            <a:chExt cx="687649" cy="639170"/>
          </a:xfrm>
        </p:grpSpPr>
        <p:sp>
          <p:nvSpPr>
            <p:cNvPr id="26" name="גרפיקה 342">
              <a:extLst>
                <a:ext uri="{FF2B5EF4-FFF2-40B4-BE49-F238E27FC236}">
                  <a16:creationId xmlns:a16="http://schemas.microsoft.com/office/drawing/2014/main" id="{DFA59524-7D4D-4312-B592-CFE16E580CD9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342">
              <a:extLst>
                <a:ext uri="{FF2B5EF4-FFF2-40B4-BE49-F238E27FC236}">
                  <a16:creationId xmlns:a16="http://schemas.microsoft.com/office/drawing/2014/main" id="{B931D763-FEEA-4FF1-8903-C8095DB7EA43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342">
              <a:extLst>
                <a:ext uri="{FF2B5EF4-FFF2-40B4-BE49-F238E27FC236}">
                  <a16:creationId xmlns:a16="http://schemas.microsoft.com/office/drawing/2014/main" id="{D7F3C0B9-0050-4F4C-A345-5183987FEE5C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342">
              <a:extLst>
                <a:ext uri="{FF2B5EF4-FFF2-40B4-BE49-F238E27FC236}">
                  <a16:creationId xmlns:a16="http://schemas.microsoft.com/office/drawing/2014/main" id="{2F37B015-470C-40FB-9B9B-4081557D3882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342">
              <a:extLst>
                <a:ext uri="{FF2B5EF4-FFF2-40B4-BE49-F238E27FC236}">
                  <a16:creationId xmlns:a16="http://schemas.microsoft.com/office/drawing/2014/main" id="{03641141-0C2D-4774-9FA7-E499B9D426A6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5" name="גרפיקה 342">
              <a:extLst>
                <a:ext uri="{FF2B5EF4-FFF2-40B4-BE49-F238E27FC236}">
                  <a16:creationId xmlns:a16="http://schemas.microsoft.com/office/drawing/2014/main" id="{F2E1BD6F-DCBB-4792-8FF1-360C8F5B0D9E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6" name="גרפיקה 342">
                <a:extLst>
                  <a:ext uri="{FF2B5EF4-FFF2-40B4-BE49-F238E27FC236}">
                    <a16:creationId xmlns:a16="http://schemas.microsoft.com/office/drawing/2014/main" id="{C5E8FD51-8957-4A3E-9227-625330B69540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7" name="גרפיקה 342">
                <a:extLst>
                  <a:ext uri="{FF2B5EF4-FFF2-40B4-BE49-F238E27FC236}">
                    <a16:creationId xmlns:a16="http://schemas.microsoft.com/office/drawing/2014/main" id="{C8FB8CCA-86DA-4820-850E-4FE325D3232A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DDCC109-FEAB-46B3-BD0A-6FFED078B311}"/>
              </a:ext>
            </a:extLst>
          </p:cNvPr>
          <p:cNvSpPr/>
          <p:nvPr/>
        </p:nvSpPr>
        <p:spPr>
          <a:xfrm>
            <a:off x="1286791" y="1765295"/>
            <a:ext cx="6565131" cy="115951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0111001011010010111101001011011011100101101001011110100101101101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421702-3A88-4D46-9C56-653B247F90CF}"/>
              </a:ext>
            </a:extLst>
          </p:cNvPr>
          <p:cNvSpPr/>
          <p:nvPr/>
        </p:nvSpPr>
        <p:spPr>
          <a:xfrm>
            <a:off x="1287170" y="1768228"/>
            <a:ext cx="6565131" cy="115951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C00000"/>
                </a:solidFill>
              </a:rPr>
              <a:t>01110010</a:t>
            </a:r>
            <a:r>
              <a:rPr lang="en-US" sz="2800" dirty="0">
                <a:solidFill>
                  <a:schemeClr val="tx1"/>
                </a:solidFill>
              </a:rPr>
              <a:t>11010010111101001011011011100101101001011110100101101101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C51EAA-8EA0-4DE6-9669-5F1A5768D117}"/>
              </a:ext>
            </a:extLst>
          </p:cNvPr>
          <p:cNvSpPr/>
          <p:nvPr/>
        </p:nvSpPr>
        <p:spPr>
          <a:xfrm>
            <a:off x="1287170" y="1765295"/>
            <a:ext cx="6565131" cy="115951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C00000"/>
                </a:solidFill>
              </a:rPr>
              <a:t>01110010</a:t>
            </a:r>
            <a:r>
              <a:rPr lang="en-US" sz="2800" dirty="0">
                <a:solidFill>
                  <a:srgbClr val="0070C0"/>
                </a:solidFill>
              </a:rPr>
              <a:t>1101001011110100</a:t>
            </a:r>
            <a:r>
              <a:rPr lang="en-US" sz="2800" dirty="0">
                <a:solidFill>
                  <a:schemeClr val="tx1"/>
                </a:solidFill>
              </a:rPr>
              <a:t>1011011011100101101001011110100101101101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67ACDF-CE31-4110-8204-45FF722EE8F2}"/>
              </a:ext>
            </a:extLst>
          </p:cNvPr>
          <p:cNvSpPr/>
          <p:nvPr/>
        </p:nvSpPr>
        <p:spPr>
          <a:xfrm>
            <a:off x="1286791" y="1764811"/>
            <a:ext cx="6565131" cy="115951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C00000"/>
                </a:solidFill>
              </a:rPr>
              <a:t>01110010</a:t>
            </a:r>
            <a:r>
              <a:rPr lang="en-US" sz="2800" dirty="0">
                <a:solidFill>
                  <a:srgbClr val="0070C0"/>
                </a:solidFill>
              </a:rPr>
              <a:t>1101001011110100</a:t>
            </a:r>
            <a:r>
              <a:rPr lang="en-US" sz="2800" dirty="0">
                <a:solidFill>
                  <a:srgbClr val="00B050"/>
                </a:solidFill>
              </a:rPr>
              <a:t>1011011011100101</a:t>
            </a:r>
            <a:r>
              <a:rPr lang="en-US" sz="2800" dirty="0">
                <a:solidFill>
                  <a:schemeClr val="tx1"/>
                </a:solidFill>
              </a:rPr>
              <a:t>101001011110100101101101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81DE36-58E5-4427-98F2-BBA3A4664885}"/>
              </a:ext>
            </a:extLst>
          </p:cNvPr>
          <p:cNvSpPr/>
          <p:nvPr/>
        </p:nvSpPr>
        <p:spPr>
          <a:xfrm>
            <a:off x="1287549" y="1765612"/>
            <a:ext cx="6565131" cy="115951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C00000"/>
                </a:solidFill>
              </a:rPr>
              <a:t>01110010</a:t>
            </a:r>
            <a:r>
              <a:rPr lang="en-US" sz="2800" dirty="0">
                <a:solidFill>
                  <a:srgbClr val="0070C0"/>
                </a:solidFill>
              </a:rPr>
              <a:t>1101001011110100</a:t>
            </a:r>
            <a:r>
              <a:rPr lang="en-US" sz="2800" dirty="0">
                <a:solidFill>
                  <a:srgbClr val="00B050"/>
                </a:solidFill>
              </a:rPr>
              <a:t>1011011011100101</a:t>
            </a:r>
            <a:r>
              <a:rPr lang="en-US" sz="2800" dirty="0">
                <a:solidFill>
                  <a:srgbClr val="7030A0"/>
                </a:solidFill>
              </a:rPr>
              <a:t>101001011110100101101101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3" name="Rounded Rectangular Callout 16">
            <a:extLst>
              <a:ext uri="{FF2B5EF4-FFF2-40B4-BE49-F238E27FC236}">
                <a16:creationId xmlns:a16="http://schemas.microsoft.com/office/drawing/2014/main" id="{34AD5118-8989-4BD2-945D-711F89A7DB40}"/>
              </a:ext>
            </a:extLst>
          </p:cNvPr>
          <p:cNvSpPr/>
          <p:nvPr/>
        </p:nvSpPr>
        <p:spPr>
          <a:xfrm>
            <a:off x="1142419" y="2824330"/>
            <a:ext cx="3142732" cy="1308865"/>
          </a:xfrm>
          <a:prstGeom prst="wedgeRoundRectCallout">
            <a:avLst>
              <a:gd name="adj1" fmla="val -18376"/>
              <a:gd name="adj2" fmla="val -804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01110010</a:t>
            </a:r>
            <a:r>
              <a:rPr lang="en-US" sz="18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 114</a:t>
            </a:r>
            <a:r>
              <a:rPr lang="en-US" sz="18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1"/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מכאן ששדה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שווה ל-114.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ounded Rectangular Callout 17">
            <a:extLst>
              <a:ext uri="{FF2B5EF4-FFF2-40B4-BE49-F238E27FC236}">
                <a16:creationId xmlns:a16="http://schemas.microsoft.com/office/drawing/2014/main" id="{08F38020-4016-487A-9F1D-BB5D35A8DD3E}"/>
              </a:ext>
            </a:extLst>
          </p:cNvPr>
          <p:cNvSpPr/>
          <p:nvPr/>
        </p:nvSpPr>
        <p:spPr>
          <a:xfrm>
            <a:off x="3157858" y="2725362"/>
            <a:ext cx="3998050" cy="943421"/>
          </a:xfrm>
          <a:prstGeom prst="wedgeRoundRectCallout">
            <a:avLst>
              <a:gd name="adj1" fmla="val -20768"/>
              <a:gd name="adj2" fmla="val -821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1101001011110100</a:t>
            </a:r>
            <a:r>
              <a:rPr lang="en-US" sz="18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 54004</a:t>
            </a:r>
            <a:r>
              <a:rPr lang="en-US" sz="18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1"/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מכאן ששדה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ID</a:t>
            </a: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שווה ל-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54004</a:t>
            </a: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1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9" grpId="0" animBg="1"/>
      <p:bldP spid="30" grpId="0"/>
      <p:bldP spid="38" grpId="0" uiExpand="1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- פרוטוקול השיחה</a:t>
            </a:r>
            <a:endParaRPr lang="en-US" dirty="0"/>
          </a:p>
        </p:txBody>
      </p:sp>
      <p:pic>
        <p:nvPicPr>
          <p:cNvPr id="23" name="Picture 2" descr="Image result for binary data">
            <a:extLst>
              <a:ext uri="{FF2B5EF4-FFF2-40B4-BE49-F238E27FC236}">
                <a16:creationId xmlns:a16="http://schemas.microsoft.com/office/drawing/2014/main" id="{06AAE20D-36EF-4CBE-BD97-91338DB2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5" y="590152"/>
            <a:ext cx="924579" cy="9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32;p19">
            <a:extLst>
              <a:ext uri="{FF2B5EF4-FFF2-40B4-BE49-F238E27FC236}">
                <a16:creationId xmlns:a16="http://schemas.microsoft.com/office/drawing/2014/main" id="{77A1DB60-431D-4123-8659-5C4AB3DC4CF4}"/>
              </a:ext>
            </a:extLst>
          </p:cNvPr>
          <p:cNvSpPr txBox="1">
            <a:spLocks/>
          </p:cNvSpPr>
          <p:nvPr/>
        </p:nvSpPr>
        <p:spPr>
          <a:xfrm>
            <a:off x="8359194" y="664537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25" name="גרפיקה 342">
            <a:extLst>
              <a:ext uri="{FF2B5EF4-FFF2-40B4-BE49-F238E27FC236}">
                <a16:creationId xmlns:a16="http://schemas.microsoft.com/office/drawing/2014/main" id="{8C05EA5C-BAE2-42E3-BFE6-3D6F8ED58445}"/>
              </a:ext>
            </a:extLst>
          </p:cNvPr>
          <p:cNvGrpSpPr/>
          <p:nvPr/>
        </p:nvGrpSpPr>
        <p:grpSpPr>
          <a:xfrm>
            <a:off x="8372114" y="109457"/>
            <a:ext cx="687649" cy="639170"/>
            <a:chOff x="1671636" y="2187978"/>
            <a:chExt cx="687649" cy="639170"/>
          </a:xfrm>
        </p:grpSpPr>
        <p:sp>
          <p:nvSpPr>
            <p:cNvPr id="26" name="גרפיקה 342">
              <a:extLst>
                <a:ext uri="{FF2B5EF4-FFF2-40B4-BE49-F238E27FC236}">
                  <a16:creationId xmlns:a16="http://schemas.microsoft.com/office/drawing/2014/main" id="{DFA59524-7D4D-4312-B592-CFE16E580CD9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342">
              <a:extLst>
                <a:ext uri="{FF2B5EF4-FFF2-40B4-BE49-F238E27FC236}">
                  <a16:creationId xmlns:a16="http://schemas.microsoft.com/office/drawing/2014/main" id="{B931D763-FEEA-4FF1-8903-C8095DB7EA43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342">
              <a:extLst>
                <a:ext uri="{FF2B5EF4-FFF2-40B4-BE49-F238E27FC236}">
                  <a16:creationId xmlns:a16="http://schemas.microsoft.com/office/drawing/2014/main" id="{D7F3C0B9-0050-4F4C-A345-5183987FEE5C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342">
              <a:extLst>
                <a:ext uri="{FF2B5EF4-FFF2-40B4-BE49-F238E27FC236}">
                  <a16:creationId xmlns:a16="http://schemas.microsoft.com/office/drawing/2014/main" id="{2F37B015-470C-40FB-9B9B-4081557D3882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342">
              <a:extLst>
                <a:ext uri="{FF2B5EF4-FFF2-40B4-BE49-F238E27FC236}">
                  <a16:creationId xmlns:a16="http://schemas.microsoft.com/office/drawing/2014/main" id="{03641141-0C2D-4774-9FA7-E499B9D426A6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5" name="גרפיקה 342">
              <a:extLst>
                <a:ext uri="{FF2B5EF4-FFF2-40B4-BE49-F238E27FC236}">
                  <a16:creationId xmlns:a16="http://schemas.microsoft.com/office/drawing/2014/main" id="{F2E1BD6F-DCBB-4792-8FF1-360C8F5B0D9E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6" name="גרפיקה 342">
                <a:extLst>
                  <a:ext uri="{FF2B5EF4-FFF2-40B4-BE49-F238E27FC236}">
                    <a16:creationId xmlns:a16="http://schemas.microsoft.com/office/drawing/2014/main" id="{C5E8FD51-8957-4A3E-9227-625330B69540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7" name="גרפיקה 342">
                <a:extLst>
                  <a:ext uri="{FF2B5EF4-FFF2-40B4-BE49-F238E27FC236}">
                    <a16:creationId xmlns:a16="http://schemas.microsoft.com/office/drawing/2014/main" id="{C8FB8CCA-86DA-4820-850E-4FE325D3232A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B8DD44C-23F2-47F4-A807-C5955C08F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36734"/>
              </p:ext>
            </p:extLst>
          </p:nvPr>
        </p:nvGraphicFramePr>
        <p:xfrm>
          <a:off x="716926" y="3375626"/>
          <a:ext cx="8025087" cy="14250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9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0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2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5647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bg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Code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strike="noStrike" kern="1200" dirty="0">
                          <a:solidFill>
                            <a:schemeClr val="accent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Data Length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strike="noStrike" kern="1200" dirty="0">
                          <a:solidFill>
                            <a:schemeClr val="accent3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Message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 byte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 bytes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 bytes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Left Brace 44">
            <a:extLst>
              <a:ext uri="{FF2B5EF4-FFF2-40B4-BE49-F238E27FC236}">
                <a16:creationId xmlns:a16="http://schemas.microsoft.com/office/drawing/2014/main" id="{0F0E4145-FD93-4079-8A45-47A09D82895E}"/>
              </a:ext>
            </a:extLst>
          </p:cNvPr>
          <p:cNvSpPr/>
          <p:nvPr/>
        </p:nvSpPr>
        <p:spPr>
          <a:xfrm rot="16200000">
            <a:off x="4462313" y="497314"/>
            <a:ext cx="534315" cy="8025086"/>
          </a:xfrm>
          <a:prstGeom prst="leftBrace">
            <a:avLst>
              <a:gd name="adj1" fmla="val 39261"/>
              <a:gd name="adj2" fmla="val 49352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77919F-758A-4B4D-A9B8-8C345159D395}"/>
              </a:ext>
            </a:extLst>
          </p:cNvPr>
          <p:cNvSpPr/>
          <p:nvPr/>
        </p:nvSpPr>
        <p:spPr>
          <a:xfrm>
            <a:off x="3297047" y="4799940"/>
            <a:ext cx="2864843" cy="26831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+mj-lt"/>
              </a:rPr>
              <a:t>5 + </a:t>
            </a:r>
            <a:r>
              <a:rPr lang="en-US" sz="2000" b="1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+mj-lt"/>
              </a:rPr>
              <a:t>X</a:t>
            </a:r>
            <a:r>
              <a:rPr lang="en-US" sz="2000" b="1" kern="0" dirty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+mj-lt"/>
              </a:rPr>
              <a:t> Bytes</a:t>
            </a:r>
            <a:endParaRPr kumimoji="0" lang="en-US" sz="2000" b="1" i="0" u="none" strike="noStrike" kern="0" cap="none" spc="0" normalizeH="0" baseline="0" noProof="0" dirty="0">
              <a:ln w="3175"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7" name="Rounded Rectangular Callout 7">
            <a:extLst>
              <a:ext uri="{FF2B5EF4-FFF2-40B4-BE49-F238E27FC236}">
                <a16:creationId xmlns:a16="http://schemas.microsoft.com/office/drawing/2014/main" id="{1D773A63-1157-42BA-8926-7F3DABA02204}"/>
              </a:ext>
            </a:extLst>
          </p:cNvPr>
          <p:cNvSpPr/>
          <p:nvPr/>
        </p:nvSpPr>
        <p:spPr>
          <a:xfrm>
            <a:off x="129051" y="2526634"/>
            <a:ext cx="1762812" cy="625999"/>
          </a:xfrm>
          <a:prstGeom prst="wedgeRoundRectCallout">
            <a:avLst>
              <a:gd name="adj1" fmla="val 20448"/>
              <a:gd name="adj2" fmla="val 79873"/>
              <a:gd name="adj3" fmla="val 16667"/>
            </a:avLst>
          </a:prstGeom>
          <a:solidFill>
            <a:schemeClr val="bg2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קוד ייחודי עבור כל בקשה/תגובה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ounded Rectangular Callout 9">
            <a:extLst>
              <a:ext uri="{FF2B5EF4-FFF2-40B4-BE49-F238E27FC236}">
                <a16:creationId xmlns:a16="http://schemas.microsoft.com/office/drawing/2014/main" id="{B0104C96-00F4-44B2-8BE0-9C75A57A7C73}"/>
              </a:ext>
            </a:extLst>
          </p:cNvPr>
          <p:cNvSpPr/>
          <p:nvPr/>
        </p:nvSpPr>
        <p:spPr>
          <a:xfrm>
            <a:off x="2201143" y="2526633"/>
            <a:ext cx="1440691" cy="625999"/>
          </a:xfrm>
          <a:prstGeom prst="wedgeRoundRectCallout">
            <a:avLst>
              <a:gd name="adj1" fmla="val 20448"/>
              <a:gd name="adj2" fmla="val 79873"/>
              <a:gd name="adj3" fmla="val 16667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אורך ה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BD99C3-85EF-470C-8496-DAC5D5D6455D}"/>
              </a:ext>
            </a:extLst>
          </p:cNvPr>
          <p:cNvSpPr txBox="1"/>
          <p:nvPr/>
        </p:nvSpPr>
        <p:spPr>
          <a:xfrm>
            <a:off x="2697757" y="1325563"/>
            <a:ext cx="5952449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הפרוטוקול שבו נשתמש למבנה ההודעה נראה כך: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2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485900" lvl="2" indent="-571500" algn="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בכל הודעה יהיה </a:t>
            </a:r>
            <a:r>
              <a:rPr lang="he-IL" sz="2000" dirty="0" err="1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קוד</a:t>
            </a:r>
            <a:r>
              <a:rPr lang="he-IL" sz="20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</a:t>
            </a:r>
            <a:r>
              <a:rPr lang="he-IL" sz="2000" dirty="0" err="1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אורך</a:t>
            </a:r>
            <a:r>
              <a:rPr lang="he-IL" sz="2000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</a:t>
            </a:r>
            <a:r>
              <a:rPr lang="he-IL" sz="2000" dirty="0">
                <a:solidFill>
                  <a:schemeClr val="accent3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תוכן הודעה</a:t>
            </a:r>
          </a:p>
          <a:p>
            <a:pPr algn="r" rtl="1"/>
            <a:b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b="1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0" name="Rounded Rectangular Callout 7">
            <a:extLst>
              <a:ext uri="{FF2B5EF4-FFF2-40B4-BE49-F238E27FC236}">
                <a16:creationId xmlns:a16="http://schemas.microsoft.com/office/drawing/2014/main" id="{D12468C8-99A6-4728-8307-00365BAB58AA}"/>
              </a:ext>
            </a:extLst>
          </p:cNvPr>
          <p:cNvSpPr/>
          <p:nvPr/>
        </p:nvSpPr>
        <p:spPr>
          <a:xfrm>
            <a:off x="5056037" y="2524785"/>
            <a:ext cx="1541832" cy="621525"/>
          </a:xfrm>
          <a:prstGeom prst="wedgeRoundRectCallout">
            <a:avLst>
              <a:gd name="adj1" fmla="val 20448"/>
              <a:gd name="adj2" fmla="val 79873"/>
              <a:gd name="adj3" fmla="val 16667"/>
            </a:avLst>
          </a:prstGeom>
          <a:solidFill>
            <a:schemeClr val="accent3"/>
          </a:solidFill>
          <a:ln w="1905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ההודעה עצמה (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he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  <p:bldP spid="48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- פרוטוקול השיחה</a:t>
            </a:r>
            <a:endParaRPr lang="en-US" dirty="0"/>
          </a:p>
        </p:txBody>
      </p:sp>
      <p:pic>
        <p:nvPicPr>
          <p:cNvPr id="23" name="Picture 2" descr="Image result for binary data">
            <a:extLst>
              <a:ext uri="{FF2B5EF4-FFF2-40B4-BE49-F238E27FC236}">
                <a16:creationId xmlns:a16="http://schemas.microsoft.com/office/drawing/2014/main" id="{06AAE20D-36EF-4CBE-BD97-91338DB2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5" y="590152"/>
            <a:ext cx="924579" cy="9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9BD99C3-85EF-470C-8496-DAC5D5D6455D}"/>
              </a:ext>
            </a:extLst>
          </p:cNvPr>
          <p:cNvSpPr txBox="1"/>
          <p:nvPr/>
        </p:nvSpPr>
        <p:spPr>
          <a:xfrm>
            <a:off x="2697757" y="1325563"/>
            <a:ext cx="5952449" cy="9848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0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שאלה</a:t>
            </a:r>
            <a:r>
              <a:rPr lang="he-IL" sz="20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 מה נעביר בהודעה עצמה (ה-</a:t>
            </a:r>
            <a:r>
              <a:rPr lang="en-US" sz="20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data</a:t>
            </a:r>
            <a:r>
              <a:rPr lang="he-IL" sz="20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)?</a:t>
            </a:r>
            <a:endParaRPr lang="en-US" sz="2000" b="1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r" rtl="1"/>
            <a:endParaRPr lang="en-US" sz="2000" b="1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18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תשובה</a:t>
            </a:r>
            <a:r>
              <a:rPr lang="he-IL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 נעביר הודעות בפורמט </a:t>
            </a:r>
            <a:r>
              <a:rPr lang="en-US" sz="18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JSON</a:t>
            </a:r>
            <a:endParaRPr lang="he-IL" sz="1800" b="1" dirty="0">
              <a:solidFill>
                <a:schemeClr val="accent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1" name="Google Shape;232;p19">
            <a:extLst>
              <a:ext uri="{FF2B5EF4-FFF2-40B4-BE49-F238E27FC236}">
                <a16:creationId xmlns:a16="http://schemas.microsoft.com/office/drawing/2014/main" id="{2E1291EF-E5A1-4B6B-B7C1-3C0A72CEB106}"/>
              </a:ext>
            </a:extLst>
          </p:cNvPr>
          <p:cNvSpPr txBox="1">
            <a:spLocks/>
          </p:cNvSpPr>
          <p:nvPr/>
        </p:nvSpPr>
        <p:spPr>
          <a:xfrm>
            <a:off x="8368173" y="646075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22" name="גרפיקה 324">
            <a:extLst>
              <a:ext uri="{FF2B5EF4-FFF2-40B4-BE49-F238E27FC236}">
                <a16:creationId xmlns:a16="http://schemas.microsoft.com/office/drawing/2014/main" id="{023B602D-28F8-42F1-9FFF-D18C262C13DE}"/>
              </a:ext>
            </a:extLst>
          </p:cNvPr>
          <p:cNvGrpSpPr/>
          <p:nvPr/>
        </p:nvGrpSpPr>
        <p:grpSpPr>
          <a:xfrm rot="21169383">
            <a:off x="8533097" y="78245"/>
            <a:ext cx="427499" cy="645688"/>
            <a:chOff x="4852445" y="2175228"/>
            <a:chExt cx="427499" cy="645688"/>
          </a:xfrm>
        </p:grpSpPr>
        <p:sp>
          <p:nvSpPr>
            <p:cNvPr id="28" name="גרפיקה 324">
              <a:extLst>
                <a:ext uri="{FF2B5EF4-FFF2-40B4-BE49-F238E27FC236}">
                  <a16:creationId xmlns:a16="http://schemas.microsoft.com/office/drawing/2014/main" id="{F253FF9C-0FCC-43D6-8EAD-273BF5C0A73D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324">
              <a:extLst>
                <a:ext uri="{FF2B5EF4-FFF2-40B4-BE49-F238E27FC236}">
                  <a16:creationId xmlns:a16="http://schemas.microsoft.com/office/drawing/2014/main" id="{D9F841F1-8353-408F-BB1F-C912E6989D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324">
              <a:extLst>
                <a:ext uri="{FF2B5EF4-FFF2-40B4-BE49-F238E27FC236}">
                  <a16:creationId xmlns:a16="http://schemas.microsoft.com/office/drawing/2014/main" id="{B650D1BC-7887-4F5E-A05C-B78F87CDCF48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8" name="גרפיקה 324">
              <a:extLst>
                <a:ext uri="{FF2B5EF4-FFF2-40B4-BE49-F238E27FC236}">
                  <a16:creationId xmlns:a16="http://schemas.microsoft.com/office/drawing/2014/main" id="{B7B3FD07-AC61-4C0B-905D-3D694208E17F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9" name="גרפיקה 324">
              <a:extLst>
                <a:ext uri="{FF2B5EF4-FFF2-40B4-BE49-F238E27FC236}">
                  <a16:creationId xmlns:a16="http://schemas.microsoft.com/office/drawing/2014/main" id="{5ED09EB7-0E78-4FEB-AB2B-4DF144EB4679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0" name="AutoShape 3">
            <a:extLst>
              <a:ext uri="{FF2B5EF4-FFF2-40B4-BE49-F238E27FC236}">
                <a16:creationId xmlns:a16="http://schemas.microsoft.com/office/drawing/2014/main" id="{2AD0AB5D-CA9B-447E-986F-ED0CA8972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664" y="2645312"/>
            <a:ext cx="7106671" cy="1966916"/>
          </a:xfrm>
          <a:prstGeom prst="foldedCorner">
            <a:avLst>
              <a:gd name="adj" fmla="val 19583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075" tIns="46037" rIns="92075" bIns="46037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{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	"name" : "John Cleese",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	"age" : "24",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	"hometown" : “London, UK",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	"gender" : "male"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784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- פרוטוקול השיחה</a:t>
            </a:r>
            <a:endParaRPr lang="en-US" dirty="0"/>
          </a:p>
        </p:txBody>
      </p:sp>
      <p:pic>
        <p:nvPicPr>
          <p:cNvPr id="23" name="Picture 2" descr="Image result for binary data">
            <a:extLst>
              <a:ext uri="{FF2B5EF4-FFF2-40B4-BE49-F238E27FC236}">
                <a16:creationId xmlns:a16="http://schemas.microsoft.com/office/drawing/2014/main" id="{06AAE20D-36EF-4CBE-BD97-91338DB2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5" y="590152"/>
            <a:ext cx="924579" cy="9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9BD99C3-85EF-470C-8496-DAC5D5D6455D}"/>
              </a:ext>
            </a:extLst>
          </p:cNvPr>
          <p:cNvSpPr txBox="1"/>
          <p:nvPr/>
        </p:nvSpPr>
        <p:spPr>
          <a:xfrm>
            <a:off x="2697757" y="1325563"/>
            <a:ext cx="5952449" cy="33085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הפורמט של </a:t>
            </a: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JSON</a:t>
            </a:r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מאפשר העברת רשימות ומילונים וכל מבנה מורכב הבנוי מרשימות ומילונים.</a:t>
            </a:r>
          </a:p>
          <a:p>
            <a:pPr algn="r" rtl="1"/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אנחנו כבר יודעים לקרוא את זה...</a:t>
            </a:r>
            <a:endParaRPr lang="en-US" sz="2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r" rtl="1"/>
            <a:endParaRPr lang="en-US" sz="2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r" rtl="1"/>
            <a:endParaRPr lang="he-IL" sz="2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r" rtl="1"/>
            <a:endParaRPr lang="en-US" sz="2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r" rtl="1"/>
            <a:endParaRPr lang="en-US" sz="9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r" rtl="1"/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למידע נוסף קראו על ספריית </a:t>
            </a: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0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json</a:t>
            </a:r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algn="r" rtl="1"/>
            <a:endParaRPr lang="he-IL" sz="2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r" rtl="1"/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ספרייה מומלצת בשביל השרת (בשפת </a:t>
            </a: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C++</a:t>
            </a:r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</a:p>
          <a:p>
            <a:pPr algn="r" rtl="1"/>
            <a:r>
              <a:rPr lang="en-US" sz="20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https://github.com/nlohmann/json#examples</a:t>
            </a:r>
            <a:endParaRPr lang="he-IL" sz="20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1" name="Google Shape;232;p19">
            <a:extLst>
              <a:ext uri="{FF2B5EF4-FFF2-40B4-BE49-F238E27FC236}">
                <a16:creationId xmlns:a16="http://schemas.microsoft.com/office/drawing/2014/main" id="{2E1291EF-E5A1-4B6B-B7C1-3C0A72CEB106}"/>
              </a:ext>
            </a:extLst>
          </p:cNvPr>
          <p:cNvSpPr txBox="1">
            <a:spLocks/>
          </p:cNvSpPr>
          <p:nvPr/>
        </p:nvSpPr>
        <p:spPr>
          <a:xfrm>
            <a:off x="8368173" y="646075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22" name="גרפיקה 324">
            <a:extLst>
              <a:ext uri="{FF2B5EF4-FFF2-40B4-BE49-F238E27FC236}">
                <a16:creationId xmlns:a16="http://schemas.microsoft.com/office/drawing/2014/main" id="{023B602D-28F8-42F1-9FFF-D18C262C13DE}"/>
              </a:ext>
            </a:extLst>
          </p:cNvPr>
          <p:cNvGrpSpPr/>
          <p:nvPr/>
        </p:nvGrpSpPr>
        <p:grpSpPr>
          <a:xfrm rot="21169383">
            <a:off x="8533097" y="78245"/>
            <a:ext cx="427499" cy="645688"/>
            <a:chOff x="4852445" y="2175228"/>
            <a:chExt cx="427499" cy="645688"/>
          </a:xfrm>
        </p:grpSpPr>
        <p:sp>
          <p:nvSpPr>
            <p:cNvPr id="28" name="גרפיקה 324">
              <a:extLst>
                <a:ext uri="{FF2B5EF4-FFF2-40B4-BE49-F238E27FC236}">
                  <a16:creationId xmlns:a16="http://schemas.microsoft.com/office/drawing/2014/main" id="{F253FF9C-0FCC-43D6-8EAD-273BF5C0A73D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324">
              <a:extLst>
                <a:ext uri="{FF2B5EF4-FFF2-40B4-BE49-F238E27FC236}">
                  <a16:creationId xmlns:a16="http://schemas.microsoft.com/office/drawing/2014/main" id="{D9F841F1-8353-408F-BB1F-C912E6989D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324">
              <a:extLst>
                <a:ext uri="{FF2B5EF4-FFF2-40B4-BE49-F238E27FC236}">
                  <a16:creationId xmlns:a16="http://schemas.microsoft.com/office/drawing/2014/main" id="{B650D1BC-7887-4F5E-A05C-B78F87CDCF48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8" name="גרפיקה 324">
              <a:extLst>
                <a:ext uri="{FF2B5EF4-FFF2-40B4-BE49-F238E27FC236}">
                  <a16:creationId xmlns:a16="http://schemas.microsoft.com/office/drawing/2014/main" id="{B7B3FD07-AC61-4C0B-905D-3D694208E17F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9" name="גרפיקה 324">
              <a:extLst>
                <a:ext uri="{FF2B5EF4-FFF2-40B4-BE49-F238E27FC236}">
                  <a16:creationId xmlns:a16="http://schemas.microsoft.com/office/drawing/2014/main" id="{5ED09EB7-0E78-4FEB-AB2B-4DF144EB4679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3" name="AutoShape 3">
            <a:extLst>
              <a:ext uri="{FF2B5EF4-FFF2-40B4-BE49-F238E27FC236}">
                <a16:creationId xmlns:a16="http://schemas.microsoft.com/office/drawing/2014/main" id="{343CD51D-E863-4D0E-8A4D-9A9D0ADDD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" y="2458443"/>
            <a:ext cx="7267575" cy="741957"/>
          </a:xfrm>
          <a:prstGeom prst="foldedCorner">
            <a:avLst>
              <a:gd name="adj" fmla="val 19583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2075" tIns="46037" rIns="92075" bIns="4603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[ {</a:t>
            </a:r>
            <a:r>
              <a:rPr lang="he-IL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 </a:t>
            </a: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"name" : "John Cleese", "age" : “69” },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  {</a:t>
            </a:r>
            <a:r>
              <a:rPr lang="he-IL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 </a:t>
            </a:r>
            <a:r>
              <a:rPr lang="en-US" sz="2000" b="1" dirty="0">
                <a:solidFill>
                  <a:sysClr val="windowText" lastClr="000000"/>
                </a:solidFill>
                <a:latin typeface="Courier New" pitchFamily="49" charset="0"/>
                <a:cs typeface="David" pitchFamily="2" charset="-79"/>
              </a:rPr>
              <a:t>"name" : “Terry Gilliam", "age" : “71” } ]</a:t>
            </a:r>
          </a:p>
        </p:txBody>
      </p:sp>
    </p:spTree>
    <p:extLst>
      <p:ext uri="{BB962C8B-B14F-4D97-AF65-F5344CB8AC3E}">
        <p14:creationId xmlns:p14="http://schemas.microsoft.com/office/powerpoint/2010/main" val="178081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4572000" y="3556375"/>
            <a:ext cx="4032000" cy="11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הדליקו מצלמות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כבו מיקרופונים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השתיקו טלפונים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ארגנו מחברת וכלי כתיבה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85938-8F12-4458-B3F0-4F0E49BE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603" y="1236277"/>
            <a:ext cx="8064000" cy="3118200"/>
          </a:xfrm>
        </p:spPr>
        <p:txBody>
          <a:bodyPr anchor="t"/>
          <a:lstStyle/>
          <a:p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על מנת לשלוח את פרטי ה </a:t>
            </a: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Login</a:t>
            </a:r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נבצע את השלבים:</a:t>
            </a:r>
          </a:p>
          <a:p>
            <a:pPr marL="977900" lvl="1" indent="-457200" algn="r">
              <a:buFont typeface="+mj-lt"/>
              <a:buAutoNum type="arabicPeriod"/>
            </a:pP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Serializing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 ראשית נמיר את ה </a:t>
            </a:r>
            <a:r>
              <a:rPr lang="en-US" dirty="0" err="1">
                <a:solidFill>
                  <a:srgbClr val="00B05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Json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 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bytes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977900" lvl="1" indent="-457200" algn="r">
              <a:buFont typeface="+mj-lt"/>
              <a:buAutoNum type="arabicPeriod"/>
            </a:pP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נחשב את </a:t>
            </a:r>
            <a:r>
              <a:rPr lang="he-IL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מספר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הבתים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977900" lvl="1" indent="-457200" algn="r">
              <a:buFont typeface="+mj-lt"/>
              <a:buAutoNum type="arabicPeriod"/>
            </a:pP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נבין מהו </a:t>
            </a:r>
            <a:r>
              <a:rPr lang="he-IL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הקוד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המתאים</a:t>
            </a:r>
          </a:p>
          <a:p>
            <a:pPr marL="977900" lvl="1" indent="-457200" algn="r">
              <a:buFont typeface="+mj-lt"/>
              <a:buAutoNum type="arabicPeriod"/>
            </a:pP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נרכיב את ההודעה בהתאם.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- פרוטוקול השיחה</a:t>
            </a:r>
            <a:endParaRPr lang="en-US" dirty="0"/>
          </a:p>
        </p:txBody>
      </p:sp>
      <p:sp>
        <p:nvSpPr>
          <p:cNvPr id="12" name="Google Shape;194;p19">
            <a:extLst>
              <a:ext uri="{FF2B5EF4-FFF2-40B4-BE49-F238E27FC236}">
                <a16:creationId xmlns:a16="http://schemas.microsoft.com/office/drawing/2014/main" id="{A84403F3-AEE9-4D74-875A-09341B85AA02}"/>
              </a:ext>
            </a:extLst>
          </p:cNvPr>
          <p:cNvSpPr txBox="1">
            <a:spLocks/>
          </p:cNvSpPr>
          <p:nvPr/>
        </p:nvSpPr>
        <p:spPr>
          <a:xfrm>
            <a:off x="8376375" y="61943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דוגמה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13" name="קבוצה 21">
            <a:extLst>
              <a:ext uri="{FF2B5EF4-FFF2-40B4-BE49-F238E27FC236}">
                <a16:creationId xmlns:a16="http://schemas.microsoft.com/office/drawing/2014/main" id="{CDE3A0E4-2571-4D23-9C75-48EF30A18CD1}"/>
              </a:ext>
            </a:extLst>
          </p:cNvPr>
          <p:cNvGrpSpPr/>
          <p:nvPr/>
        </p:nvGrpSpPr>
        <p:grpSpPr>
          <a:xfrm>
            <a:off x="8323001" y="50359"/>
            <a:ext cx="609420" cy="608962"/>
            <a:chOff x="7651226" y="1100170"/>
            <a:chExt cx="609420" cy="608962"/>
          </a:xfrm>
        </p:grpSpPr>
        <p:sp>
          <p:nvSpPr>
            <p:cNvPr id="14" name="גרפיקה 2">
              <a:extLst>
                <a:ext uri="{FF2B5EF4-FFF2-40B4-BE49-F238E27FC236}">
                  <a16:creationId xmlns:a16="http://schemas.microsoft.com/office/drawing/2014/main" id="{5005317D-F3E7-4383-A60D-11DFAFB390F3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">
              <a:extLst>
                <a:ext uri="{FF2B5EF4-FFF2-40B4-BE49-F238E27FC236}">
                  <a16:creationId xmlns:a16="http://schemas.microsoft.com/office/drawing/2014/main" id="{D2B44808-ED92-4D8A-93E1-FF1E6DCF297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2">
              <a:extLst>
                <a:ext uri="{FF2B5EF4-FFF2-40B4-BE49-F238E27FC236}">
                  <a16:creationId xmlns:a16="http://schemas.microsoft.com/office/drawing/2014/main" id="{6161C5DC-7E84-41E0-9950-283FF32E4E65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2">
              <a:extLst>
                <a:ext uri="{FF2B5EF4-FFF2-40B4-BE49-F238E27FC236}">
                  <a16:creationId xmlns:a16="http://schemas.microsoft.com/office/drawing/2014/main" id="{15A077C2-8ABC-4546-82DB-E9CBC57EB6B1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" name="גרפיקה 2">
              <a:extLst>
                <a:ext uri="{FF2B5EF4-FFF2-40B4-BE49-F238E27FC236}">
                  <a16:creationId xmlns:a16="http://schemas.microsoft.com/office/drawing/2014/main" id="{50842064-76C8-4C00-8FD4-EB5D047E37E9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7" name="גרפיקה 2">
              <a:extLst>
                <a:ext uri="{FF2B5EF4-FFF2-40B4-BE49-F238E27FC236}">
                  <a16:creationId xmlns:a16="http://schemas.microsoft.com/office/drawing/2014/main" id="{8C69C77E-8355-4247-A205-CAE7ADF67E85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" name="גרפיקה 2">
              <a:extLst>
                <a:ext uri="{FF2B5EF4-FFF2-40B4-BE49-F238E27FC236}">
                  <a16:creationId xmlns:a16="http://schemas.microsoft.com/office/drawing/2014/main" id="{4400536B-A63E-4C89-BFB3-4F20252DB4A0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6CB7D6BF-2026-4E3F-B8F3-162A3799239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4C774088-FBEE-4CF8-9766-F34075694FAA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CE4EB2B-8B73-473A-9657-545C2B6B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97" y="1263761"/>
            <a:ext cx="2334433" cy="84178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37144CA-520B-48CC-AFDC-4B3D04DDFE87}"/>
              </a:ext>
            </a:extLst>
          </p:cNvPr>
          <p:cNvGrpSpPr/>
          <p:nvPr/>
        </p:nvGrpSpPr>
        <p:grpSpPr>
          <a:xfrm>
            <a:off x="163887" y="2067779"/>
            <a:ext cx="5093911" cy="744073"/>
            <a:chOff x="997530" y="3201669"/>
            <a:chExt cx="5489939" cy="5456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6BD9BD-C6F7-4242-9FC0-381A288E7502}"/>
                </a:ext>
              </a:extLst>
            </p:cNvPr>
            <p:cNvSpPr/>
            <p:nvPr/>
          </p:nvSpPr>
          <p:spPr>
            <a:xfrm>
              <a:off x="997530" y="3468769"/>
              <a:ext cx="5489939" cy="27852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/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10110110 11100101 10110110 11100101 11100101</a:t>
              </a:r>
              <a:endPara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FE148E8-A17C-43CF-A04E-A40CAE39A761}"/>
                </a:ext>
              </a:extLst>
            </p:cNvPr>
            <p:cNvGrpSpPr/>
            <p:nvPr/>
          </p:nvGrpSpPr>
          <p:grpSpPr>
            <a:xfrm>
              <a:off x="2435368" y="3201669"/>
              <a:ext cx="439359" cy="246502"/>
              <a:chOff x="2435368" y="3201669"/>
              <a:chExt cx="439359" cy="246502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FC062FD-B16D-4D72-95EC-7BD46A53F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6188" y="3234262"/>
                <a:ext cx="0" cy="21390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A06BFF-14D8-4909-A4CC-309145EBAD57}"/>
                  </a:ext>
                </a:extLst>
              </p:cNvPr>
              <p:cNvSpPr txBox="1"/>
              <p:nvPr/>
            </p:nvSpPr>
            <p:spPr>
              <a:xfrm>
                <a:off x="2435368" y="3201669"/>
                <a:ext cx="439359" cy="21390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1</a:t>
                </a:r>
                <a:endParaRPr lang="he-IL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870857-5406-4EDE-A9C1-1E4F702D8A7E}"/>
              </a:ext>
            </a:extLst>
          </p:cNvPr>
          <p:cNvGrpSpPr/>
          <p:nvPr/>
        </p:nvGrpSpPr>
        <p:grpSpPr>
          <a:xfrm>
            <a:off x="194843" y="2833066"/>
            <a:ext cx="5190215" cy="766933"/>
            <a:chOff x="1135437" y="4134167"/>
            <a:chExt cx="5190215" cy="76693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5030245-11F5-4B1B-9552-CDE44A7A6A49}"/>
                </a:ext>
              </a:extLst>
            </p:cNvPr>
            <p:cNvGrpSpPr/>
            <p:nvPr/>
          </p:nvGrpSpPr>
          <p:grpSpPr>
            <a:xfrm>
              <a:off x="2422750" y="4134167"/>
              <a:ext cx="439359" cy="369332"/>
              <a:chOff x="2422750" y="4134167"/>
              <a:chExt cx="439359" cy="369332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0A61AA7-FC59-4403-A052-2AB2D024A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6188" y="4156683"/>
                <a:ext cx="0" cy="34681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D241F5-7598-43D2-8048-7D7AD70C8A34}"/>
                  </a:ext>
                </a:extLst>
              </p:cNvPr>
              <p:cNvSpPr txBox="1"/>
              <p:nvPr/>
            </p:nvSpPr>
            <p:spPr>
              <a:xfrm>
                <a:off x="2422750" y="4134167"/>
                <a:ext cx="439359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2 </a:t>
                </a:r>
                <a:endParaRPr lang="he-IL" dirty="0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B7DDEE-0F69-4F33-82A0-77D785136E16}"/>
                </a:ext>
              </a:extLst>
            </p:cNvPr>
            <p:cNvSpPr/>
            <p:nvPr/>
          </p:nvSpPr>
          <p:spPr>
            <a:xfrm>
              <a:off x="1135437" y="4524710"/>
              <a:ext cx="4153708" cy="3331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00000000 00000000 00000000 00000101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5E31F6-A6E1-4E1B-B272-E96A13EB551E}"/>
                </a:ext>
              </a:extLst>
            </p:cNvPr>
            <p:cNvSpPr txBox="1"/>
            <p:nvPr/>
          </p:nvSpPr>
          <p:spPr>
            <a:xfrm>
              <a:off x="5319525" y="4439435"/>
              <a:ext cx="1006127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b="1" dirty="0"/>
                <a:t>= 5 </a:t>
              </a:r>
              <a:endParaRPr lang="he-IL" sz="24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D8AE30-94F5-4018-9B2E-14BCB2F083E7}"/>
              </a:ext>
            </a:extLst>
          </p:cNvPr>
          <p:cNvGrpSpPr/>
          <p:nvPr/>
        </p:nvGrpSpPr>
        <p:grpSpPr>
          <a:xfrm>
            <a:off x="5535871" y="2953668"/>
            <a:ext cx="2407008" cy="667337"/>
            <a:chOff x="6507421" y="4048859"/>
            <a:chExt cx="2407008" cy="66733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4D39AA-2C48-4ED8-8B76-1293179C642F}"/>
                </a:ext>
              </a:extLst>
            </p:cNvPr>
            <p:cNvGrpSpPr/>
            <p:nvPr/>
          </p:nvGrpSpPr>
          <p:grpSpPr>
            <a:xfrm>
              <a:off x="6507421" y="4048859"/>
              <a:ext cx="1088905" cy="633651"/>
              <a:chOff x="6507421" y="4048859"/>
              <a:chExt cx="1088905" cy="63365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F8531F4-8B7F-46E5-8DA8-307A7398D6E0}"/>
                  </a:ext>
                </a:extLst>
              </p:cNvPr>
              <p:cNvSpPr/>
              <p:nvPr/>
            </p:nvSpPr>
            <p:spPr>
              <a:xfrm>
                <a:off x="6507421" y="4313178"/>
                <a:ext cx="1088905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rtl="0"/>
                <a:r>
                  <a:rPr lang="en-US" sz="1600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01001011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4CD3C8D-99B2-4411-B257-CA9B1F891A7D}"/>
                  </a:ext>
                </a:extLst>
              </p:cNvPr>
              <p:cNvSpPr txBox="1"/>
              <p:nvPr/>
            </p:nvSpPr>
            <p:spPr>
              <a:xfrm>
                <a:off x="6832193" y="4048859"/>
                <a:ext cx="439359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  <a:endParaRPr lang="he-IL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3A82158-31B8-4E0D-92BA-171221080E20}"/>
                </a:ext>
              </a:extLst>
            </p:cNvPr>
            <p:cNvSpPr txBox="1"/>
            <p:nvPr/>
          </p:nvSpPr>
          <p:spPr>
            <a:xfrm>
              <a:off x="7656858" y="4254531"/>
              <a:ext cx="125757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b="1" dirty="0"/>
                <a:t>= 75 </a:t>
              </a:r>
              <a:endParaRPr lang="he-IL" sz="2400" b="1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A28F50-88DE-4974-8AF4-4EA44251FDBA}"/>
              </a:ext>
            </a:extLst>
          </p:cNvPr>
          <p:cNvGrpSpPr/>
          <p:nvPr/>
        </p:nvGrpSpPr>
        <p:grpSpPr>
          <a:xfrm>
            <a:off x="1258485" y="3952265"/>
            <a:ext cx="7255000" cy="876280"/>
            <a:chOff x="-554923" y="5350149"/>
            <a:chExt cx="9107587" cy="87628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35E8C68-922A-4194-80AC-767A9F2D94FA}"/>
                </a:ext>
              </a:extLst>
            </p:cNvPr>
            <p:cNvSpPr/>
            <p:nvPr/>
          </p:nvSpPr>
          <p:spPr>
            <a:xfrm>
              <a:off x="1579093" y="5350149"/>
              <a:ext cx="6973571" cy="8762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/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01001011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00000000000000000000000000000101</a:t>
              </a:r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10110110 11100101101101101110010111100101</a:t>
              </a:r>
              <a:endPara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0D5C43-C225-437D-B1BF-9F5F57764E2B}"/>
                </a:ext>
              </a:extLst>
            </p:cNvPr>
            <p:cNvSpPr txBox="1"/>
            <p:nvPr/>
          </p:nvSpPr>
          <p:spPr>
            <a:xfrm>
              <a:off x="-554923" y="5521528"/>
              <a:ext cx="225274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400" b="1" dirty="0"/>
                <a:t>Request:</a:t>
              </a:r>
              <a:endParaRPr lang="he-IL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8777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Trivia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he-IL" dirty="0"/>
              <a:t>שיעור 5</a:t>
            </a:r>
          </a:p>
        </p:txBody>
      </p:sp>
      <p:cxnSp>
        <p:nvCxnSpPr>
          <p:cNvPr id="243" name="Google Shape;243;p20"/>
          <p:cNvCxnSpPr>
            <a:cxnSpLocks/>
            <a:endCxn id="246" idx="6"/>
          </p:cNvCxnSpPr>
          <p:nvPr/>
        </p:nvCxnSpPr>
        <p:spPr>
          <a:xfrm flipH="1">
            <a:off x="3487158" y="4107553"/>
            <a:ext cx="565684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565684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3415158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8366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 err="1">
                <a:solidFill>
                  <a:schemeClr val="accent1"/>
                </a:solidFill>
              </a:rPr>
              <a:t>רענון</a:t>
            </a:r>
            <a:r>
              <a:rPr lang="he-IL" sz="1400" dirty="0">
                <a:solidFill>
                  <a:schemeClr val="accent1"/>
                </a:solidFill>
              </a:rPr>
              <a:t> והקדמה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יאללה לעבודה!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0;p20">
            <a:extLst>
              <a:ext uri="{FF2B5EF4-FFF2-40B4-BE49-F238E27FC236}">
                <a16:creationId xmlns:a16="http://schemas.microsoft.com/office/drawing/2014/main" id="{DB0B6D72-DC5E-4407-895B-4A436FBF30CC}"/>
              </a:ext>
            </a:extLst>
          </p:cNvPr>
          <p:cNvSpPr txBox="1">
            <a:spLocks/>
          </p:cNvSpPr>
          <p:nvPr/>
        </p:nvSpPr>
        <p:spPr>
          <a:xfrm>
            <a:off x="5176013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הדגמה</a:t>
            </a:r>
            <a:endParaRPr lang="en-US" sz="1400" dirty="0">
              <a:solidFill>
                <a:schemeClr val="accent1"/>
              </a:solidFill>
            </a:endParaRPr>
          </a:p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והסבר כללי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6F240F0-12C7-4E4C-8DBF-CD5FBA26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7" y="964281"/>
            <a:ext cx="5507976" cy="1523907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250;p20">
            <a:extLst>
              <a:ext uri="{FF2B5EF4-FFF2-40B4-BE49-F238E27FC236}">
                <a16:creationId xmlns:a16="http://schemas.microsoft.com/office/drawing/2014/main" id="{E5F55B56-AB89-4CE3-99D0-73106AB30CD2}"/>
              </a:ext>
            </a:extLst>
          </p:cNvPr>
          <p:cNvSpPr txBox="1">
            <a:spLocks/>
          </p:cNvSpPr>
          <p:nvPr/>
        </p:nvSpPr>
        <p:spPr>
          <a:xfrm>
            <a:off x="2934327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Design</a:t>
            </a:r>
            <a:endParaRPr lang="he-IL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8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9F256B-FE8C-42AF-A1F2-5735B6EF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גרסה 1</a:t>
            </a:r>
            <a:endParaRPr lang="en-US" dirty="0"/>
          </a:p>
        </p:txBody>
      </p:sp>
      <p:sp>
        <p:nvSpPr>
          <p:cNvPr id="5" name="Google Shape;197;p19">
            <a:extLst>
              <a:ext uri="{FF2B5EF4-FFF2-40B4-BE49-F238E27FC236}">
                <a16:creationId xmlns:a16="http://schemas.microsoft.com/office/drawing/2014/main" id="{F4A845E9-0CA9-4AA4-9BF1-4E40C4A474A8}"/>
              </a:ext>
            </a:extLst>
          </p:cNvPr>
          <p:cNvSpPr txBox="1">
            <a:spLocks/>
          </p:cNvSpPr>
          <p:nvPr/>
        </p:nvSpPr>
        <p:spPr>
          <a:xfrm>
            <a:off x="8378280" y="648903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מטרה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6" name="קבוצה 164">
            <a:extLst>
              <a:ext uri="{FF2B5EF4-FFF2-40B4-BE49-F238E27FC236}">
                <a16:creationId xmlns:a16="http://schemas.microsoft.com/office/drawing/2014/main" id="{5CC1EB3F-A3E1-4AD2-88FA-E5F8D3B5E4C0}"/>
              </a:ext>
            </a:extLst>
          </p:cNvPr>
          <p:cNvGrpSpPr/>
          <p:nvPr/>
        </p:nvGrpSpPr>
        <p:grpSpPr>
          <a:xfrm>
            <a:off x="8364459" y="44945"/>
            <a:ext cx="694982" cy="694982"/>
            <a:chOff x="4690570" y="1124070"/>
            <a:chExt cx="694982" cy="694982"/>
          </a:xfrm>
        </p:grpSpPr>
        <p:sp>
          <p:nvSpPr>
            <p:cNvPr id="7" name="גרפיקה 250">
              <a:extLst>
                <a:ext uri="{FF2B5EF4-FFF2-40B4-BE49-F238E27FC236}">
                  <a16:creationId xmlns:a16="http://schemas.microsoft.com/office/drawing/2014/main" id="{2458A6AF-6DE2-4E9F-AB6F-5DD0891A9062}"/>
                </a:ext>
              </a:extLst>
            </p:cNvPr>
            <p:cNvSpPr/>
            <p:nvPr/>
          </p:nvSpPr>
          <p:spPr>
            <a:xfrm>
              <a:off x="4751003" y="1184503"/>
              <a:ext cx="566562" cy="566562"/>
            </a:xfrm>
            <a:custGeom>
              <a:avLst/>
              <a:gdLst>
                <a:gd name="connsiteX0" fmla="*/ 566562 w 566562"/>
                <a:gd name="connsiteY0" fmla="*/ 283281 h 566562"/>
                <a:gd name="connsiteX1" fmla="*/ 283281 w 566562"/>
                <a:gd name="connsiteY1" fmla="*/ 566562 h 566562"/>
                <a:gd name="connsiteX2" fmla="*/ 0 w 566562"/>
                <a:gd name="connsiteY2" fmla="*/ 283281 h 566562"/>
                <a:gd name="connsiteX3" fmla="*/ 283281 w 566562"/>
                <a:gd name="connsiteY3" fmla="*/ 0 h 566562"/>
                <a:gd name="connsiteX4" fmla="*/ 566562 w 566562"/>
                <a:gd name="connsiteY4" fmla="*/ 283281 h 56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62" h="566562">
                  <a:moveTo>
                    <a:pt x="566562" y="283281"/>
                  </a:moveTo>
                  <a:cubicBezTo>
                    <a:pt x="566562" y="439733"/>
                    <a:pt x="439733" y="566562"/>
                    <a:pt x="283281" y="566562"/>
                  </a:cubicBezTo>
                  <a:cubicBezTo>
                    <a:pt x="126829" y="566562"/>
                    <a:pt x="0" y="439733"/>
                    <a:pt x="0" y="283281"/>
                  </a:cubicBezTo>
                  <a:cubicBezTo>
                    <a:pt x="0" y="126829"/>
                    <a:pt x="126829" y="0"/>
                    <a:pt x="283281" y="0"/>
                  </a:cubicBezTo>
                  <a:cubicBezTo>
                    <a:pt x="439733" y="0"/>
                    <a:pt x="566562" y="126829"/>
                    <a:pt x="566562" y="283281"/>
                  </a:cubicBezTo>
                  <a:close/>
                </a:path>
              </a:pathLst>
            </a:custGeom>
            <a:noFill/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8" name="גרפיקה 250">
              <a:extLst>
                <a:ext uri="{FF2B5EF4-FFF2-40B4-BE49-F238E27FC236}">
                  <a16:creationId xmlns:a16="http://schemas.microsoft.com/office/drawing/2014/main" id="{03C835F7-6F09-487F-8C3B-3B9DEDD2F19D}"/>
                </a:ext>
              </a:extLst>
            </p:cNvPr>
            <p:cNvSpPr/>
            <p:nvPr/>
          </p:nvSpPr>
          <p:spPr>
            <a:xfrm>
              <a:off x="5038061" y="1124070"/>
              <a:ext cx="7554" cy="143529"/>
            </a:xfrm>
            <a:custGeom>
              <a:avLst/>
              <a:gdLst>
                <a:gd name="connsiteX0" fmla="*/ 0 w 7554"/>
                <a:gd name="connsiteY0" fmla="*/ 0 h 143529"/>
                <a:gd name="connsiteX1" fmla="*/ 0 w 7554"/>
                <a:gd name="connsiteY1" fmla="*/ 143529 h 1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43529">
                  <a:moveTo>
                    <a:pt x="0" y="0"/>
                  </a:moveTo>
                  <a:lnTo>
                    <a:pt x="0" y="143529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250">
              <a:extLst>
                <a:ext uri="{FF2B5EF4-FFF2-40B4-BE49-F238E27FC236}">
                  <a16:creationId xmlns:a16="http://schemas.microsoft.com/office/drawing/2014/main" id="{DC29C93D-2F1B-4218-A829-FE0C16231DD0}"/>
                </a:ext>
              </a:extLst>
            </p:cNvPr>
            <p:cNvSpPr/>
            <p:nvPr/>
          </p:nvSpPr>
          <p:spPr>
            <a:xfrm>
              <a:off x="5038061" y="1667969"/>
              <a:ext cx="7554" cy="151083"/>
            </a:xfrm>
            <a:custGeom>
              <a:avLst/>
              <a:gdLst>
                <a:gd name="connsiteX0" fmla="*/ 0 w 7554"/>
                <a:gd name="connsiteY0" fmla="*/ 0 h 151083"/>
                <a:gd name="connsiteX1" fmla="*/ 0 w 7554"/>
                <a:gd name="connsiteY1" fmla="*/ 151083 h 1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51083">
                  <a:moveTo>
                    <a:pt x="0" y="0"/>
                  </a:moveTo>
                  <a:lnTo>
                    <a:pt x="0" y="151083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50">
              <a:extLst>
                <a:ext uri="{FF2B5EF4-FFF2-40B4-BE49-F238E27FC236}">
                  <a16:creationId xmlns:a16="http://schemas.microsoft.com/office/drawing/2014/main" id="{D21A1984-5386-463B-8446-2913BFD872AA}"/>
                </a:ext>
              </a:extLst>
            </p:cNvPr>
            <p:cNvSpPr/>
            <p:nvPr/>
          </p:nvSpPr>
          <p:spPr>
            <a:xfrm>
              <a:off x="5234469" y="1471561"/>
              <a:ext cx="151083" cy="7554"/>
            </a:xfrm>
            <a:custGeom>
              <a:avLst/>
              <a:gdLst>
                <a:gd name="connsiteX0" fmla="*/ 151083 w 151083"/>
                <a:gd name="connsiteY0" fmla="*/ 0 h 7554"/>
                <a:gd name="connsiteX1" fmla="*/ 0 w 151083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3" h="7554">
                  <a:moveTo>
                    <a:pt x="151083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50">
              <a:extLst>
                <a:ext uri="{FF2B5EF4-FFF2-40B4-BE49-F238E27FC236}">
                  <a16:creationId xmlns:a16="http://schemas.microsoft.com/office/drawing/2014/main" id="{83789B2F-DBA0-47AF-87E1-DFBA0B9A4106}"/>
                </a:ext>
              </a:extLst>
            </p:cNvPr>
            <p:cNvSpPr/>
            <p:nvPr/>
          </p:nvSpPr>
          <p:spPr>
            <a:xfrm>
              <a:off x="4690570" y="1471561"/>
              <a:ext cx="143529" cy="7554"/>
            </a:xfrm>
            <a:custGeom>
              <a:avLst/>
              <a:gdLst>
                <a:gd name="connsiteX0" fmla="*/ 143529 w 143529"/>
                <a:gd name="connsiteY0" fmla="*/ 0 h 7554"/>
                <a:gd name="connsiteX1" fmla="*/ 0 w 143529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29" h="7554">
                  <a:moveTo>
                    <a:pt x="143529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50">
              <a:extLst>
                <a:ext uri="{FF2B5EF4-FFF2-40B4-BE49-F238E27FC236}">
                  <a16:creationId xmlns:a16="http://schemas.microsoft.com/office/drawing/2014/main" id="{B8678F05-F86D-480B-9E66-9FD3C11D231B}"/>
                </a:ext>
              </a:extLst>
            </p:cNvPr>
            <p:cNvSpPr/>
            <p:nvPr/>
          </p:nvSpPr>
          <p:spPr>
            <a:xfrm>
              <a:off x="4834099" y="1267599"/>
              <a:ext cx="400370" cy="400370"/>
            </a:xfrm>
            <a:custGeom>
              <a:avLst/>
              <a:gdLst>
                <a:gd name="connsiteX0" fmla="*/ 400371 w 400370"/>
                <a:gd name="connsiteY0" fmla="*/ 200185 h 400370"/>
                <a:gd name="connsiteX1" fmla="*/ 200185 w 400370"/>
                <a:gd name="connsiteY1" fmla="*/ 400371 h 400370"/>
                <a:gd name="connsiteX2" fmla="*/ 0 w 400370"/>
                <a:gd name="connsiteY2" fmla="*/ 200185 h 400370"/>
                <a:gd name="connsiteX3" fmla="*/ 200185 w 400370"/>
                <a:gd name="connsiteY3" fmla="*/ 0 h 400370"/>
                <a:gd name="connsiteX4" fmla="*/ 400371 w 400370"/>
                <a:gd name="connsiteY4" fmla="*/ 200185 h 4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70" h="400370">
                  <a:moveTo>
                    <a:pt x="400371" y="200185"/>
                  </a:moveTo>
                  <a:cubicBezTo>
                    <a:pt x="400371" y="310745"/>
                    <a:pt x="310745" y="400371"/>
                    <a:pt x="200185" y="400371"/>
                  </a:cubicBezTo>
                  <a:cubicBezTo>
                    <a:pt x="89626" y="400371"/>
                    <a:pt x="0" y="310745"/>
                    <a:pt x="0" y="200185"/>
                  </a:cubicBezTo>
                  <a:cubicBezTo>
                    <a:pt x="0" y="89626"/>
                    <a:pt x="89626" y="0"/>
                    <a:pt x="200185" y="0"/>
                  </a:cubicBezTo>
                  <a:cubicBezTo>
                    <a:pt x="310745" y="0"/>
                    <a:pt x="400371" y="89626"/>
                    <a:pt x="400371" y="200185"/>
                  </a:cubicBezTo>
                  <a:close/>
                </a:path>
              </a:pathLst>
            </a:custGeom>
            <a:solidFill>
              <a:srgbClr val="FFFFFF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50">
              <a:extLst>
                <a:ext uri="{FF2B5EF4-FFF2-40B4-BE49-F238E27FC236}">
                  <a16:creationId xmlns:a16="http://schemas.microsoft.com/office/drawing/2014/main" id="{D8C5DC21-CECC-4A1A-9E8C-E7A5195C0C4E}"/>
                </a:ext>
              </a:extLst>
            </p:cNvPr>
            <p:cNvSpPr/>
            <p:nvPr/>
          </p:nvSpPr>
          <p:spPr>
            <a:xfrm>
              <a:off x="5038061" y="1365803"/>
              <a:ext cx="7554" cy="203962"/>
            </a:xfrm>
            <a:custGeom>
              <a:avLst/>
              <a:gdLst>
                <a:gd name="connsiteX0" fmla="*/ 0 w 7554"/>
                <a:gd name="connsiteY0" fmla="*/ 0 h 203962"/>
                <a:gd name="connsiteX1" fmla="*/ 0 w 7554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50">
              <a:extLst>
                <a:ext uri="{FF2B5EF4-FFF2-40B4-BE49-F238E27FC236}">
                  <a16:creationId xmlns:a16="http://schemas.microsoft.com/office/drawing/2014/main" id="{8E66B162-D145-4D53-BF04-09AFB5DE4977}"/>
                </a:ext>
              </a:extLst>
            </p:cNvPr>
            <p:cNvSpPr/>
            <p:nvPr/>
          </p:nvSpPr>
          <p:spPr>
            <a:xfrm>
              <a:off x="4936080" y="1467784"/>
              <a:ext cx="203962" cy="7554"/>
            </a:xfrm>
            <a:custGeom>
              <a:avLst/>
              <a:gdLst>
                <a:gd name="connsiteX0" fmla="*/ 203962 w 203962"/>
                <a:gd name="connsiteY0" fmla="*/ 0 h 7554"/>
                <a:gd name="connsiteX1" fmla="*/ 0 w 203962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962" h="7554">
                  <a:moveTo>
                    <a:pt x="203962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50">
              <a:extLst>
                <a:ext uri="{FF2B5EF4-FFF2-40B4-BE49-F238E27FC236}">
                  <a16:creationId xmlns:a16="http://schemas.microsoft.com/office/drawing/2014/main" id="{1F0C6978-7A45-4E83-8FAC-2943C5B83B04}"/>
                </a:ext>
              </a:extLst>
            </p:cNvPr>
            <p:cNvSpPr/>
            <p:nvPr/>
          </p:nvSpPr>
          <p:spPr>
            <a:xfrm>
              <a:off x="4985182" y="1418682"/>
              <a:ext cx="105758" cy="105758"/>
            </a:xfrm>
            <a:custGeom>
              <a:avLst/>
              <a:gdLst>
                <a:gd name="connsiteX0" fmla="*/ 105758 w 105758"/>
                <a:gd name="connsiteY0" fmla="*/ 52879 h 105758"/>
                <a:gd name="connsiteX1" fmla="*/ 52879 w 105758"/>
                <a:gd name="connsiteY1" fmla="*/ 105758 h 105758"/>
                <a:gd name="connsiteX2" fmla="*/ 0 w 105758"/>
                <a:gd name="connsiteY2" fmla="*/ 52879 h 105758"/>
                <a:gd name="connsiteX3" fmla="*/ 52879 w 105758"/>
                <a:gd name="connsiteY3" fmla="*/ 0 h 105758"/>
                <a:gd name="connsiteX4" fmla="*/ 105758 w 105758"/>
                <a:gd name="connsiteY4" fmla="*/ 52879 h 1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8" h="105758">
                  <a:moveTo>
                    <a:pt x="105758" y="52879"/>
                  </a:moveTo>
                  <a:cubicBezTo>
                    <a:pt x="105758" y="82083"/>
                    <a:pt x="82083" y="105758"/>
                    <a:pt x="52879" y="105758"/>
                  </a:cubicBezTo>
                  <a:cubicBezTo>
                    <a:pt x="23675" y="105758"/>
                    <a:pt x="0" y="82083"/>
                    <a:pt x="0" y="52879"/>
                  </a:cubicBezTo>
                  <a:cubicBezTo>
                    <a:pt x="0" y="23675"/>
                    <a:pt x="23675" y="0"/>
                    <a:pt x="52879" y="0"/>
                  </a:cubicBezTo>
                  <a:cubicBezTo>
                    <a:pt x="82083" y="0"/>
                    <a:pt x="105758" y="23675"/>
                    <a:pt x="105758" y="52879"/>
                  </a:cubicBezTo>
                  <a:close/>
                </a:path>
              </a:pathLst>
            </a:custGeom>
            <a:solidFill>
              <a:schemeClr val="accent2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99550C-7FE9-4FEF-A429-F4B21E573F6F}"/>
              </a:ext>
            </a:extLst>
          </p:cNvPr>
          <p:cNvSpPr txBox="1"/>
          <p:nvPr/>
        </p:nvSpPr>
        <p:spPr>
          <a:xfrm>
            <a:off x="3670539" y="1289176"/>
            <a:ext cx="4617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600" b="1" dirty="0">
                <a:solidFill>
                  <a:schemeClr val="bg2"/>
                </a:solidFill>
              </a:rPr>
              <a:t>המטרה</a:t>
            </a:r>
            <a:r>
              <a:rPr lang="he-IL" sz="1600" dirty="0"/>
              <a:t>: לאפשר חיבור משתמש קיים או הרשמה של משתמש חדש לאפליקציה (תוכנה).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C7EED-66E2-46B3-8CC8-EA29C5153680}"/>
              </a:ext>
            </a:extLst>
          </p:cNvPr>
          <p:cNvGrpSpPr/>
          <p:nvPr/>
        </p:nvGrpSpPr>
        <p:grpSpPr>
          <a:xfrm>
            <a:off x="3451535" y="2093102"/>
            <a:ext cx="2240929" cy="2727517"/>
            <a:chOff x="564039" y="3019927"/>
            <a:chExt cx="3003578" cy="320616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264025-F1F1-4A8B-BCFA-5489C97E7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624"/>
            <a:stretch/>
          </p:blipFill>
          <p:spPr>
            <a:xfrm>
              <a:off x="564039" y="3019927"/>
              <a:ext cx="3003578" cy="1056773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B3189F-A38F-4B4F-A4BF-45A020E7B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392"/>
            <a:stretch/>
          </p:blipFill>
          <p:spPr>
            <a:xfrm>
              <a:off x="564039" y="4081716"/>
              <a:ext cx="3003578" cy="2144376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878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0D1744-8AEC-407E-92A6-97746449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6020" y="1070025"/>
            <a:ext cx="6287520" cy="3533400"/>
          </a:xfrm>
        </p:spPr>
        <p:txBody>
          <a:bodyPr anchor="t"/>
          <a:lstStyle/>
          <a:p>
            <a:pPr lvl="1" algn="r"/>
            <a:r>
              <a:rPr lang="he-IL" sz="1600" b="1" dirty="0"/>
              <a:t>מחולקת ל-3 תת גרסאות:</a:t>
            </a:r>
            <a:endParaRPr lang="en-US" sz="1600" b="1" dirty="0"/>
          </a:p>
          <a:p>
            <a:pPr lvl="1" algn="r"/>
            <a:endParaRPr lang="en-US" sz="1600" b="1" dirty="0"/>
          </a:p>
          <a:p>
            <a:pPr lvl="1" algn="r"/>
            <a:r>
              <a:rPr lang="en-US" sz="1400" b="1" dirty="0">
                <a:solidFill>
                  <a:schemeClr val="accent1"/>
                </a:solidFill>
              </a:rPr>
              <a:t>V1.0.1</a:t>
            </a:r>
            <a:br>
              <a:rPr lang="en-US" sz="1400" b="1" dirty="0"/>
            </a:br>
            <a:r>
              <a:rPr lang="he-IL" sz="1400" dirty="0"/>
              <a:t>הקמת תשתית התקשורת הבסיסית בין הלקוח והשרת</a:t>
            </a:r>
            <a:endParaRPr lang="en-US" sz="1400" b="1" dirty="0"/>
          </a:p>
          <a:p>
            <a:pPr lvl="1" algn="r"/>
            <a:endParaRPr lang="en-US" sz="1400" b="1" dirty="0"/>
          </a:p>
          <a:p>
            <a:pPr lvl="1" algn="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V1.0.2</a:t>
            </a:r>
            <a:br>
              <a:rPr lang="en-US" sz="1400" b="1" dirty="0"/>
            </a:br>
            <a:r>
              <a:rPr lang="he-IL" sz="1400" dirty="0"/>
              <a:t>יצירת הודעות ע"פ הפרוטוקול, שליחת ההודעות כרצף בתים (ולא בצורה טקסטואלית)</a:t>
            </a:r>
            <a:endParaRPr lang="en-US" sz="1400" b="1" dirty="0"/>
          </a:p>
          <a:p>
            <a:pPr lvl="1" algn="r"/>
            <a:endParaRPr lang="en-US" sz="1400" b="1" dirty="0"/>
          </a:p>
          <a:p>
            <a:pPr lvl="1" algn="r"/>
            <a:r>
              <a:rPr lang="en-US" sz="1400" b="1" dirty="0">
                <a:solidFill>
                  <a:schemeClr val="bg2"/>
                </a:solidFill>
              </a:rPr>
              <a:t>V1.0.3</a:t>
            </a:r>
            <a:br>
              <a:rPr lang="en-US" sz="1400" b="1" dirty="0"/>
            </a:br>
            <a:r>
              <a:rPr lang="he-IL" sz="1400" dirty="0"/>
              <a:t>הוספת</a:t>
            </a:r>
            <a:r>
              <a:rPr lang="he-IL" sz="1400" b="1" dirty="0"/>
              <a:t> </a:t>
            </a:r>
            <a:r>
              <a:rPr lang="en-US" sz="1400" dirty="0"/>
              <a:t>DB</a:t>
            </a:r>
            <a:r>
              <a:rPr lang="he-IL" sz="1400" dirty="0"/>
              <a:t>, יצירת שאילתות לצורך ווידוא מידע משתמשים והכנסת משתמש חדש, וחיבור כל תת הגרסאות.</a:t>
            </a:r>
            <a:endParaRPr lang="he-IL" sz="1400" b="1" dirty="0"/>
          </a:p>
          <a:p>
            <a:pPr lvl="1" algn="r"/>
            <a:endParaRPr lang="he-IL" sz="1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885BC-1356-49A7-9DF1-CD8FCC89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גרסה 1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50089-A46B-4516-BCDC-5A575797BA20}"/>
              </a:ext>
            </a:extLst>
          </p:cNvPr>
          <p:cNvGrpSpPr/>
          <p:nvPr/>
        </p:nvGrpSpPr>
        <p:grpSpPr>
          <a:xfrm>
            <a:off x="1079484" y="2959670"/>
            <a:ext cx="1161311" cy="528037"/>
            <a:chOff x="1199765" y="2707289"/>
            <a:chExt cx="1161311" cy="528037"/>
          </a:xfrm>
        </p:grpSpPr>
        <p:pic>
          <p:nvPicPr>
            <p:cNvPr id="4" name="Picture 2" descr="תוצאת תמונה עבור message icon png">
              <a:extLst>
                <a:ext uri="{FF2B5EF4-FFF2-40B4-BE49-F238E27FC236}">
                  <a16:creationId xmlns:a16="http://schemas.microsoft.com/office/drawing/2014/main" id="{049AE00C-BC31-4559-B218-DC7B4D0D6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802" y="2743200"/>
              <a:ext cx="633274" cy="456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תוצאת תמונה עבור bytes icon png">
              <a:extLst>
                <a:ext uri="{FF2B5EF4-FFF2-40B4-BE49-F238E27FC236}">
                  <a16:creationId xmlns:a16="http://schemas.microsoft.com/office/drawing/2014/main" id="{0559D490-022B-4477-AC39-CAC18FAFA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765" y="2707289"/>
              <a:ext cx="528037" cy="528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BE3764-CC9B-491A-85A5-43FDAEB5E788}"/>
              </a:ext>
            </a:extLst>
          </p:cNvPr>
          <p:cNvGrpSpPr/>
          <p:nvPr/>
        </p:nvGrpSpPr>
        <p:grpSpPr>
          <a:xfrm>
            <a:off x="2231536" y="1732425"/>
            <a:ext cx="981459" cy="981459"/>
            <a:chOff x="1598262" y="1559977"/>
            <a:chExt cx="981459" cy="9814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0707569-227E-4D4A-8F23-96AC53E44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262" y="1559977"/>
              <a:ext cx="981459" cy="98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ython Logo Icon - Download in Colored Outline Style">
              <a:extLst>
                <a:ext uri="{FF2B5EF4-FFF2-40B4-BE49-F238E27FC236}">
                  <a16:creationId xmlns:a16="http://schemas.microsoft.com/office/drawing/2014/main" id="{67BBC7FF-25DE-4071-A408-B5CD727B4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372" y="2228850"/>
              <a:ext cx="118897" cy="118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CE5B02-6C6C-470B-907F-86E3CED13847}"/>
              </a:ext>
            </a:extLst>
          </p:cNvPr>
          <p:cNvGrpSpPr/>
          <p:nvPr/>
        </p:nvGrpSpPr>
        <p:grpSpPr>
          <a:xfrm>
            <a:off x="1493499" y="3841759"/>
            <a:ext cx="1303898" cy="1052969"/>
            <a:chOff x="1493499" y="3841759"/>
            <a:chExt cx="1303898" cy="1052969"/>
          </a:xfrm>
        </p:grpSpPr>
        <p:pic>
          <p:nvPicPr>
            <p:cNvPr id="10" name="Picture 6" descr="תוצאת תמונה עבור data base icon png">
              <a:extLst>
                <a:ext uri="{FF2B5EF4-FFF2-40B4-BE49-F238E27FC236}">
                  <a16:creationId xmlns:a16="http://schemas.microsoft.com/office/drawing/2014/main" id="{197D4B56-ED6C-4578-A38C-78822996E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99" y="3841759"/>
              <a:ext cx="654468" cy="7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תוצאת תמונה עבור puzzle piece icon png">
              <a:extLst>
                <a:ext uri="{FF2B5EF4-FFF2-40B4-BE49-F238E27FC236}">
                  <a16:creationId xmlns:a16="http://schemas.microsoft.com/office/drawing/2014/main" id="{FABE85D9-D189-4E4D-8B5E-FD8CADDBA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790" y="4312121"/>
              <a:ext cx="582607" cy="582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158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0D1744-8AEC-407E-92A6-97746449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240" y="1087337"/>
            <a:ext cx="6287520" cy="3533400"/>
          </a:xfrm>
        </p:spPr>
        <p:txBody>
          <a:bodyPr anchor="t"/>
          <a:lstStyle/>
          <a:p>
            <a:pPr marL="0" lvl="1" indent="0" algn="r">
              <a:buNone/>
            </a:pPr>
            <a:r>
              <a:rPr lang="he-IL" sz="1600" dirty="0"/>
              <a:t>בשרת שלנו יש כמה רכיבים חשובים (מחלקות)</a:t>
            </a:r>
            <a:endParaRPr lang="en-US" sz="1600" dirty="0"/>
          </a:p>
          <a:p>
            <a:pPr lvl="1" rtl="0"/>
            <a:r>
              <a:rPr lang="en-US" sz="1600" b="1" dirty="0"/>
              <a:t>Server</a:t>
            </a:r>
            <a:endParaRPr lang="he-IL" sz="1600" b="1" dirty="0"/>
          </a:p>
          <a:p>
            <a:pPr lvl="1" rtl="0"/>
            <a:r>
              <a:rPr lang="en-US" sz="1600" b="1" dirty="0"/>
              <a:t>Communicator</a:t>
            </a:r>
            <a:endParaRPr lang="he-IL" sz="1600" b="1" dirty="0"/>
          </a:p>
          <a:p>
            <a:pPr lvl="1" rtl="0"/>
            <a:r>
              <a:rPr lang="en-US" sz="1600" b="1" dirty="0" err="1"/>
              <a:t>Deserializer</a:t>
            </a:r>
            <a:endParaRPr lang="he-IL" sz="1600" b="1" dirty="0"/>
          </a:p>
          <a:p>
            <a:pPr lvl="1" rtl="0"/>
            <a:r>
              <a:rPr lang="en-US" sz="1600" b="1" dirty="0"/>
              <a:t>Serializer</a:t>
            </a:r>
            <a:endParaRPr lang="he-IL" sz="1600" b="1" dirty="0"/>
          </a:p>
          <a:p>
            <a:pPr lvl="1" rtl="0"/>
            <a:r>
              <a:rPr lang="en-US" sz="1600" b="1" dirty="0" err="1"/>
              <a:t>RequestHandlerFactory</a:t>
            </a:r>
            <a:endParaRPr lang="he-IL" sz="1600" b="1" dirty="0"/>
          </a:p>
          <a:p>
            <a:pPr lvl="1" rtl="0"/>
            <a:r>
              <a:rPr lang="en-US" sz="1600" b="1" dirty="0" err="1"/>
              <a:t>IRequestHandler</a:t>
            </a:r>
            <a:endParaRPr lang="he-IL" sz="1600" b="1" dirty="0"/>
          </a:p>
          <a:p>
            <a:pPr lvl="1" rtl="0"/>
            <a:r>
              <a:rPr lang="en-US" sz="1600" b="1" dirty="0"/>
              <a:t>Manager</a:t>
            </a:r>
            <a:endParaRPr lang="he-IL" sz="1600" b="1" dirty="0"/>
          </a:p>
          <a:p>
            <a:pPr lvl="1" rtl="0"/>
            <a:r>
              <a:rPr lang="en-US" sz="1600" b="1" dirty="0" err="1"/>
              <a:t>SqliteDatabase</a:t>
            </a:r>
            <a:endParaRPr lang="he-IL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885BC-1356-49A7-9DF1-CD8FCC89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גרסה 1</a:t>
            </a:r>
            <a:endParaRPr lang="en-US" dirty="0"/>
          </a:p>
        </p:txBody>
      </p:sp>
      <p:pic>
        <p:nvPicPr>
          <p:cNvPr id="13" name="Picture 2" descr="250 PNG and SVG components icons for free download | UIHere">
            <a:extLst>
              <a:ext uri="{FF2B5EF4-FFF2-40B4-BE49-F238E27FC236}">
                <a16:creationId xmlns:a16="http://schemas.microsoft.com/office/drawing/2014/main" id="{8BA86D48-3DF1-4A57-9207-D4618CD0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73" y="1869466"/>
            <a:ext cx="2186697" cy="21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72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95" y="1302124"/>
            <a:ext cx="8064000" cy="3118200"/>
          </a:xfrm>
        </p:spPr>
        <p:txBody>
          <a:bodyPr anchor="t"/>
          <a:lstStyle/>
          <a:p>
            <a:pPr marL="0" indent="0" algn="ctr">
              <a:buNone/>
            </a:pPr>
            <a:r>
              <a:rPr lang="he-IL" sz="2000" dirty="0"/>
              <a:t>מחלקת </a:t>
            </a:r>
            <a:r>
              <a:rPr lang="en-US" sz="2000" dirty="0">
                <a:solidFill>
                  <a:schemeClr val="accent3"/>
                </a:solidFill>
              </a:rPr>
              <a:t>Server</a:t>
            </a:r>
            <a:endParaRPr lang="he-IL" sz="2000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he-IL" sz="1600" dirty="0"/>
              <a:t>אחראית על אתחול רכיבי המערכת בהרצת השרת.</a:t>
            </a: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rver Icon | Line Iconset | IconsMind">
            <a:extLst>
              <a:ext uri="{FF2B5EF4-FFF2-40B4-BE49-F238E27FC236}">
                <a16:creationId xmlns:a16="http://schemas.microsoft.com/office/drawing/2014/main" id="{E6C766F1-CE23-4130-B326-4DB590296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70" y="3610874"/>
            <a:ext cx="1294264" cy="12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1FBE6-5E1A-455D-8FBA-72D4CABEB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137" y="2001050"/>
            <a:ext cx="4285116" cy="172034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44305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95" y="1302124"/>
            <a:ext cx="8064000" cy="3118200"/>
          </a:xfrm>
        </p:spPr>
        <p:txBody>
          <a:bodyPr anchor="t"/>
          <a:lstStyle/>
          <a:p>
            <a:pPr marL="0" indent="0" algn="ctr">
              <a:buNone/>
            </a:pPr>
            <a:r>
              <a:rPr lang="he-IL" sz="2000" dirty="0"/>
              <a:t>מחלקת </a:t>
            </a:r>
            <a:r>
              <a:rPr lang="en-US" sz="2000" dirty="0">
                <a:solidFill>
                  <a:schemeClr val="accent3"/>
                </a:solidFill>
              </a:rPr>
              <a:t>Communicator</a:t>
            </a:r>
            <a:endParaRPr lang="he-IL" sz="2000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he-IL" sz="1600" dirty="0"/>
              <a:t>אחראית על תקשורת והעברת מידע בין השרת ללקוחות.</a:t>
            </a: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2F026F-7A80-4E92-802C-50BBCBDE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914" y="2136163"/>
            <a:ext cx="4767562" cy="1928264"/>
          </a:xfrm>
          <a:prstGeom prst="rect">
            <a:avLst/>
          </a:prstGeom>
        </p:spPr>
      </p:pic>
      <p:pic>
        <p:nvPicPr>
          <p:cNvPr id="11" name="Picture 6" descr="Radio, tower icon">
            <a:extLst>
              <a:ext uri="{FF2B5EF4-FFF2-40B4-BE49-F238E27FC236}">
                <a16:creationId xmlns:a16="http://schemas.microsoft.com/office/drawing/2014/main" id="{3A7D58AB-0D05-4360-80E6-8BBEEE72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65" y="738825"/>
            <a:ext cx="1216366" cy="121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82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617" y="1095845"/>
            <a:ext cx="8262078" cy="3911985"/>
          </a:xfrm>
        </p:spPr>
        <p:txBody>
          <a:bodyPr anchor="t"/>
          <a:lstStyle/>
          <a:p>
            <a:pPr marL="0" indent="0">
              <a:buNone/>
            </a:pPr>
            <a:r>
              <a:rPr lang="he-IL" sz="2000" dirty="0"/>
              <a:t>מחלקת </a:t>
            </a:r>
            <a:r>
              <a:rPr lang="en-US" sz="2000" dirty="0">
                <a:solidFill>
                  <a:schemeClr val="accent3"/>
                </a:solidFill>
              </a:rPr>
              <a:t>Communicator</a:t>
            </a:r>
            <a:r>
              <a:rPr lang="he-IL" sz="2000" dirty="0">
                <a:solidFill>
                  <a:schemeClr val="accent3"/>
                </a:solidFill>
              </a:rPr>
              <a:t> </a:t>
            </a:r>
            <a:r>
              <a:rPr lang="he-IL" sz="2000" dirty="0">
                <a:solidFill>
                  <a:schemeClr val="tx1"/>
                </a:solidFill>
              </a:rPr>
              <a:t>– בעת </a:t>
            </a:r>
            <a:r>
              <a:rPr lang="he-IL" sz="2000" b="1" dirty="0">
                <a:solidFill>
                  <a:schemeClr val="tx1"/>
                </a:solidFill>
              </a:rPr>
              <a:t>קבלת הודעה </a:t>
            </a:r>
            <a:r>
              <a:rPr lang="he-IL" sz="2000" dirty="0">
                <a:solidFill>
                  <a:schemeClr val="tx1"/>
                </a:solidFill>
              </a:rPr>
              <a:t>מהלקוח:</a:t>
            </a:r>
            <a:br>
              <a:rPr lang="en-US" sz="2000" dirty="0">
                <a:solidFill>
                  <a:schemeClr val="tx1"/>
                </a:solidFill>
              </a:rPr>
            </a:br>
            <a:endParaRPr lang="he-IL" sz="2000" dirty="0">
              <a:solidFill>
                <a:schemeClr val="tx1"/>
              </a:solidFill>
            </a:endParaRPr>
          </a:p>
          <a:p>
            <a:pPr marL="342900" indent="-342900"/>
            <a:r>
              <a:rPr lang="he-IL" sz="1800" dirty="0">
                <a:solidFill>
                  <a:schemeClr val="tx1"/>
                </a:solidFill>
              </a:rPr>
              <a:t>כאשר התקבלה </a:t>
            </a:r>
            <a:r>
              <a:rPr lang="he-IL" sz="1800" b="1" dirty="0">
                <a:solidFill>
                  <a:schemeClr val="accent1"/>
                </a:solidFill>
              </a:rPr>
              <a:t>בקשת התחברות </a:t>
            </a:r>
            <a:r>
              <a:rPr lang="he-IL" sz="1800" dirty="0">
                <a:solidFill>
                  <a:schemeClr val="tx1"/>
                </a:solidFill>
              </a:rPr>
              <a:t>מלקוח חדש:</a:t>
            </a:r>
          </a:p>
          <a:p>
            <a:pPr marL="838200" lvl="1" indent="-342900" algn="r"/>
            <a:r>
              <a:rPr lang="he-IL" sz="1600" dirty="0">
                <a:solidFill>
                  <a:schemeClr val="tx1"/>
                </a:solidFill>
              </a:rPr>
              <a:t>מייצר </a:t>
            </a:r>
            <a:r>
              <a:rPr lang="en-US" sz="1600" dirty="0">
                <a:solidFill>
                  <a:schemeClr val="tx1"/>
                </a:solidFill>
              </a:rPr>
              <a:t>Thread</a:t>
            </a:r>
            <a:r>
              <a:rPr lang="he-IL" sz="1600" dirty="0">
                <a:solidFill>
                  <a:schemeClr val="tx1"/>
                </a:solidFill>
              </a:rPr>
              <a:t> חדש שיטפל בלקוח.</a:t>
            </a:r>
          </a:p>
          <a:p>
            <a:pPr marL="838200" lvl="1" indent="-342900" algn="r"/>
            <a:r>
              <a:rPr lang="he-IL" sz="1600" dirty="0">
                <a:solidFill>
                  <a:schemeClr val="tx1"/>
                </a:solidFill>
              </a:rPr>
              <a:t>מייצר </a:t>
            </a:r>
            <a:r>
              <a:rPr lang="en-US" sz="1600" dirty="0" err="1">
                <a:solidFill>
                  <a:schemeClr val="tx1"/>
                </a:solidFill>
              </a:rPr>
              <a:t>IRequestHandler</a:t>
            </a:r>
            <a:r>
              <a:rPr lang="he-IL" sz="1600" dirty="0">
                <a:solidFill>
                  <a:schemeClr val="tx1"/>
                </a:solidFill>
              </a:rPr>
              <a:t> מסוג </a:t>
            </a:r>
            <a:r>
              <a:rPr lang="en-US" sz="1600" dirty="0" err="1">
                <a:solidFill>
                  <a:schemeClr val="tx1"/>
                </a:solidFill>
              </a:rPr>
              <a:t>LoginRequestHandler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he-IL" sz="1600" dirty="0">
                <a:solidFill>
                  <a:schemeClr val="tx1"/>
                </a:solidFill>
              </a:rPr>
              <a:t>(באמצעות ה-</a:t>
            </a:r>
            <a:r>
              <a:rPr lang="en-US" sz="1600" dirty="0" err="1">
                <a:solidFill>
                  <a:schemeClr val="tx1"/>
                </a:solidFill>
              </a:rPr>
              <a:t>RequestHandlerFactory</a:t>
            </a:r>
            <a:r>
              <a:rPr lang="he-IL" sz="1600" dirty="0">
                <a:solidFill>
                  <a:schemeClr val="tx1"/>
                </a:solidFill>
              </a:rPr>
              <a:t>)</a:t>
            </a:r>
            <a:endParaRPr lang="he-IL" sz="2000" dirty="0">
              <a:solidFill>
                <a:schemeClr val="accent3"/>
              </a:solidFill>
            </a:endParaRPr>
          </a:p>
          <a:p>
            <a:pPr marL="838200" lvl="1" indent="-342900" algn="r"/>
            <a:r>
              <a:rPr lang="he-IL" sz="1600" dirty="0">
                <a:solidFill>
                  <a:schemeClr val="tx1"/>
                </a:solidFill>
              </a:rPr>
              <a:t>שומר את ה-</a:t>
            </a:r>
            <a:r>
              <a:rPr lang="en-US" sz="1600" dirty="0">
                <a:solidFill>
                  <a:schemeClr val="tx1"/>
                </a:solidFill>
              </a:rPr>
              <a:t>Socket</a:t>
            </a:r>
            <a:r>
              <a:rPr lang="he-IL" sz="1600" dirty="0">
                <a:solidFill>
                  <a:schemeClr val="tx1"/>
                </a:solidFill>
              </a:rPr>
              <a:t> וה-</a:t>
            </a:r>
            <a:r>
              <a:rPr lang="en-US" sz="1600" dirty="0" err="1">
                <a:solidFill>
                  <a:schemeClr val="tx1"/>
                </a:solidFill>
              </a:rPr>
              <a:t>LoginRequestHandler</a:t>
            </a:r>
            <a:r>
              <a:rPr lang="he-IL" sz="1600" dirty="0">
                <a:solidFill>
                  <a:schemeClr val="tx1"/>
                </a:solidFill>
              </a:rPr>
              <a:t> בתוך </a:t>
            </a:r>
            <a:r>
              <a:rPr lang="en-US" sz="1600" dirty="0">
                <a:solidFill>
                  <a:schemeClr val="tx1"/>
                </a:solidFill>
              </a:rPr>
              <a:t>std::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map</a:t>
            </a:r>
            <a:r>
              <a:rPr lang="he-IL" sz="1600" dirty="0">
                <a:solidFill>
                  <a:schemeClr val="tx1"/>
                </a:solidFill>
              </a:rPr>
              <a:t> שנקרא </a:t>
            </a:r>
            <a:r>
              <a:rPr lang="en-US" sz="1600" dirty="0" err="1">
                <a:solidFill>
                  <a:schemeClr val="tx1"/>
                </a:solidFill>
              </a:rPr>
              <a:t>m_clients</a:t>
            </a:r>
            <a:endParaRPr lang="he-IL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e-IL" sz="1600" dirty="0">
              <a:solidFill>
                <a:schemeClr val="tx1"/>
              </a:solidFill>
            </a:endParaRPr>
          </a:p>
          <a:p>
            <a:pPr marL="342900" indent="-342900"/>
            <a:r>
              <a:rPr lang="he-IL" sz="1800" dirty="0">
                <a:solidFill>
                  <a:schemeClr val="tx1"/>
                </a:solidFill>
              </a:rPr>
              <a:t>לאחר מכן נעשה קריאה של ההודעה, ובדיקה שה-</a:t>
            </a:r>
            <a:r>
              <a:rPr lang="en-US" sz="1800" dirty="0" err="1">
                <a:solidFill>
                  <a:schemeClr val="tx1"/>
                </a:solidFill>
              </a:rPr>
              <a:t>IRequestHandler</a:t>
            </a:r>
            <a:r>
              <a:rPr lang="he-IL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he-IL" sz="1800" dirty="0">
                <a:solidFill>
                  <a:schemeClr val="tx1"/>
                </a:solidFill>
              </a:rPr>
              <a:t>יודע לטפל ב-</a:t>
            </a:r>
            <a:r>
              <a:rPr lang="en-US" sz="1800" dirty="0">
                <a:solidFill>
                  <a:schemeClr val="tx1"/>
                </a:solidFill>
              </a:rPr>
              <a:t>Request</a:t>
            </a:r>
            <a:r>
              <a:rPr lang="he-IL" sz="1800" dirty="0">
                <a:solidFill>
                  <a:schemeClr val="tx1"/>
                </a:solidFill>
              </a:rPr>
              <a:t> עם הקוד הזה:</a:t>
            </a:r>
          </a:p>
          <a:p>
            <a:pPr marL="838200" lvl="1" indent="-342900" algn="r"/>
            <a:r>
              <a:rPr lang="he-IL" sz="1600" dirty="0">
                <a:solidFill>
                  <a:schemeClr val="tx1"/>
                </a:solidFill>
              </a:rPr>
              <a:t>אם כן: שולח את ה-</a:t>
            </a:r>
            <a:r>
              <a:rPr lang="en-US" sz="1600" dirty="0">
                <a:solidFill>
                  <a:schemeClr val="tx1"/>
                </a:solidFill>
              </a:rPr>
              <a:t>Request</a:t>
            </a:r>
            <a:r>
              <a:rPr lang="he-IL" sz="1600" dirty="0">
                <a:solidFill>
                  <a:schemeClr val="tx1"/>
                </a:solidFill>
              </a:rPr>
              <a:t> ל-</a:t>
            </a:r>
            <a:r>
              <a:rPr lang="en-US" sz="1600" dirty="0" err="1">
                <a:solidFill>
                  <a:schemeClr val="tx1"/>
                </a:solidFill>
              </a:rPr>
              <a:t>IRequestHandler</a:t>
            </a:r>
            <a:r>
              <a:rPr lang="he-IL" sz="1600" dirty="0">
                <a:solidFill>
                  <a:schemeClr val="tx1"/>
                </a:solidFill>
              </a:rPr>
              <a:t> לצורך טיפול.</a:t>
            </a:r>
          </a:p>
          <a:p>
            <a:pPr marL="838200" lvl="1" indent="-342900" algn="r"/>
            <a:r>
              <a:rPr lang="he-IL" sz="1600" dirty="0">
                <a:solidFill>
                  <a:schemeClr val="tx1"/>
                </a:solidFill>
              </a:rPr>
              <a:t>אחרת: מייצר 	        ושולח את ה-</a:t>
            </a:r>
            <a:r>
              <a:rPr lang="en-US" sz="1600" dirty="0">
                <a:solidFill>
                  <a:schemeClr val="tx1"/>
                </a:solidFill>
              </a:rPr>
              <a:t>buffer</a:t>
            </a:r>
            <a:r>
              <a:rPr lang="he-IL" sz="1600" dirty="0">
                <a:solidFill>
                  <a:schemeClr val="tx1"/>
                </a:solidFill>
              </a:rPr>
              <a:t> ללקוח</a:t>
            </a:r>
            <a:endParaRPr lang="en-US" sz="1600" dirty="0">
              <a:solidFill>
                <a:schemeClr val="tx1"/>
              </a:solidFill>
            </a:endParaRPr>
          </a:p>
          <a:p>
            <a:pPr marL="495300" lvl="1" indent="0" algn="r">
              <a:buNone/>
            </a:pPr>
            <a:endParaRPr lang="he-IL" sz="1800" dirty="0">
              <a:solidFill>
                <a:schemeClr val="tx1"/>
              </a:solidFill>
            </a:endParaRPr>
          </a:p>
          <a:p>
            <a:pPr marL="342900" indent="-342900"/>
            <a:endParaRPr lang="he-IL" sz="1600" dirty="0">
              <a:solidFill>
                <a:schemeClr val="tx1"/>
              </a:solidFill>
            </a:endParaRP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458B3-5898-4525-BE61-C25FEC55B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17" y="1095846"/>
            <a:ext cx="2321739" cy="1351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E7996A-ABF6-4D6B-9C94-34C63E19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921" y="4566465"/>
            <a:ext cx="1098818" cy="4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617" y="1095845"/>
            <a:ext cx="8262078" cy="3911985"/>
          </a:xfrm>
        </p:spPr>
        <p:txBody>
          <a:bodyPr anchor="t"/>
          <a:lstStyle/>
          <a:p>
            <a:pPr marL="0" indent="0">
              <a:buNone/>
            </a:pPr>
            <a:r>
              <a:rPr lang="he-IL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מחלקת </a:t>
            </a:r>
            <a:r>
              <a:rPr lang="en-US" sz="2000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Communicator</a:t>
            </a:r>
            <a:r>
              <a:rPr lang="he-IL" sz="2000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20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– בעת </a:t>
            </a:r>
            <a:r>
              <a:rPr lang="he-IL" sz="20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החזרת הודעה </a:t>
            </a:r>
            <a:r>
              <a:rPr lang="he-IL" sz="20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ללקוח:</a:t>
            </a:r>
            <a:br>
              <a:rPr lang="en-US" sz="20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20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/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מקבל </a:t>
            </a:r>
            <a:r>
              <a:rPr lang="en-US" sz="1600" b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RequestResult</a:t>
            </a:r>
            <a:r>
              <a:rPr lang="he-IL" sz="1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</a:t>
            </a:r>
            <a:r>
              <a:rPr lang="he-IL" sz="1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16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IRequestHandler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ספציפי</a:t>
            </a: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  <a:endParaRPr lang="he-IL" sz="2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indent="0">
              <a:buNone/>
            </a:pPr>
            <a:endParaRPr lang="he-IL" sz="20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20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מעדכן את </a:t>
            </a:r>
            <a:r>
              <a:rPr lang="en-US" sz="16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m_clients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 lvl="1" algn="r"/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מחליף את ה </a:t>
            </a:r>
            <a:r>
              <a:rPr lang="en-US" sz="14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IRequestHandler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 </a:t>
            </a:r>
            <a:r>
              <a:rPr lang="en-US" sz="14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newHandler</a:t>
            </a: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שולח את ה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Buffer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client </a:t>
            </a: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indent="0">
              <a:buNone/>
            </a:pPr>
            <a:endParaRPr lang="he-IL" sz="20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/>
            <a:endParaRPr lang="he-IL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4F096B1-C71A-4F40-8B40-2F4076B9A4FC}"/>
              </a:ext>
            </a:extLst>
          </p:cNvPr>
          <p:cNvSpPr txBox="1">
            <a:spLocks/>
          </p:cNvSpPr>
          <p:nvPr/>
        </p:nvSpPr>
        <p:spPr>
          <a:xfrm>
            <a:off x="213971" y="2733343"/>
            <a:ext cx="11811000" cy="237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92100" indent="-2921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800100" indent="-279400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06500" indent="-246063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63700" indent="-246063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120900" indent="-246063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sz="2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8A0299-0243-4501-BA2F-B006CE60C069}"/>
              </a:ext>
            </a:extLst>
          </p:cNvPr>
          <p:cNvGrpSpPr/>
          <p:nvPr/>
        </p:nvGrpSpPr>
        <p:grpSpPr>
          <a:xfrm>
            <a:off x="2088952" y="1904777"/>
            <a:ext cx="3486855" cy="1040883"/>
            <a:chOff x="2070100" y="1393941"/>
            <a:chExt cx="3486855" cy="104088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A50BC0-5A90-40C2-9822-DCE3C8DA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9511" y="1680894"/>
              <a:ext cx="2407444" cy="753930"/>
            </a:xfrm>
            <a:prstGeom prst="rect">
              <a:avLst/>
            </a:prstGeom>
          </p:spPr>
        </p:pic>
        <p:cxnSp>
          <p:nvCxnSpPr>
            <p:cNvPr id="15" name="Elbow Connector 26">
              <a:extLst>
                <a:ext uri="{FF2B5EF4-FFF2-40B4-BE49-F238E27FC236}">
                  <a16:creationId xmlns:a16="http://schemas.microsoft.com/office/drawing/2014/main" id="{AD73CBE7-A686-4910-B0F2-42752A07994B}"/>
                </a:ext>
              </a:extLst>
            </p:cNvPr>
            <p:cNvCxnSpPr>
              <a:cxnSpLocks/>
              <a:stCxn id="23" idx="3"/>
              <a:endCxn id="14" idx="1"/>
            </p:cNvCxnSpPr>
            <p:nvPr/>
          </p:nvCxnSpPr>
          <p:spPr>
            <a:xfrm flipV="1">
              <a:off x="2134055" y="2057859"/>
              <a:ext cx="1015456" cy="127507"/>
            </a:xfrm>
            <a:prstGeom prst="bentConnector3">
              <a:avLst>
                <a:gd name="adj1" fmla="val 6407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27">
              <a:extLst>
                <a:ext uri="{FF2B5EF4-FFF2-40B4-BE49-F238E27FC236}">
                  <a16:creationId xmlns:a16="http://schemas.microsoft.com/office/drawing/2014/main" id="{3321F988-08F8-4070-9820-FBB696E57E3B}"/>
                </a:ext>
              </a:extLst>
            </p:cNvPr>
            <p:cNvCxnSpPr>
              <a:cxnSpLocks/>
              <a:stCxn id="24" idx="3"/>
              <a:endCxn id="14" idx="1"/>
            </p:cNvCxnSpPr>
            <p:nvPr/>
          </p:nvCxnSpPr>
          <p:spPr>
            <a:xfrm>
              <a:off x="2070100" y="1393941"/>
              <a:ext cx="1079411" cy="663918"/>
            </a:xfrm>
            <a:prstGeom prst="bentConnector3">
              <a:avLst>
                <a:gd name="adj1" fmla="val 6588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F05756-CE15-403A-BAC4-AD5ADA337017}"/>
              </a:ext>
            </a:extLst>
          </p:cNvPr>
          <p:cNvGrpSpPr/>
          <p:nvPr/>
        </p:nvGrpSpPr>
        <p:grpSpPr>
          <a:xfrm>
            <a:off x="495850" y="3911348"/>
            <a:ext cx="9665485" cy="2046514"/>
            <a:chOff x="687735" y="5194161"/>
            <a:chExt cx="9665485" cy="204651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31E0312-50CD-4274-A907-C71815810560}"/>
                </a:ext>
              </a:extLst>
            </p:cNvPr>
            <p:cNvGrpSpPr/>
            <p:nvPr/>
          </p:nvGrpSpPr>
          <p:grpSpPr>
            <a:xfrm>
              <a:off x="687735" y="5194161"/>
              <a:ext cx="9665485" cy="2046514"/>
              <a:chOff x="687735" y="5194161"/>
              <a:chExt cx="9665485" cy="2046514"/>
            </a:xfrm>
          </p:grpSpPr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B19D768A-A0FC-4FCD-BB9F-62D5E72AD1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735" y="5609126"/>
                <a:ext cx="1962270" cy="5796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92100" indent="-2921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800100" indent="-279400" algn="r" defTabSz="914400" rtl="1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32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1206500" indent="-246063" algn="r" defTabSz="914400" rtl="1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663700" indent="-246063" algn="r" defTabSz="914400" rtl="1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2120900" indent="-246063" algn="r" defTabSz="914400" rtl="1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20700" lvl="1" indent="0" algn="ctr" rtl="0">
                  <a:buNone/>
                </a:pPr>
                <a:r>
                  <a:rPr lang="en-US" sz="2000" dirty="0" err="1"/>
                  <a:t>m_clients</a:t>
                </a:r>
                <a:r>
                  <a:rPr lang="he-IL" sz="2400" dirty="0"/>
                  <a:t>:</a:t>
                </a:r>
                <a:endParaRPr lang="he-IL" sz="6000" dirty="0"/>
              </a:p>
            </p:txBody>
          </p:sp>
          <p:sp>
            <p:nvSpPr>
              <p:cNvPr id="21" name="Content Placeholder 3">
                <a:extLst>
                  <a:ext uri="{FF2B5EF4-FFF2-40B4-BE49-F238E27FC236}">
                    <a16:creationId xmlns:a16="http://schemas.microsoft.com/office/drawing/2014/main" id="{4DCC33B9-6753-46BC-AF27-D9680BFE3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0077" y="5194161"/>
                <a:ext cx="8273143" cy="2046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92100" indent="-29210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marL="800100" indent="-279400" algn="r" defTabSz="914400" rtl="1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32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2pPr>
                <a:lvl3pPr marL="1206500" indent="-246063" algn="r" defTabSz="914400" rtl="1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3pPr>
                <a:lvl4pPr marL="1663700" indent="-246063" algn="r" defTabSz="914400" rtl="1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4pPr>
                <a:lvl5pPr marL="2120900" indent="-246063" algn="r" defTabSz="914400" rtl="1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20700" lvl="1" indent="0" algn="l" rtl="0">
                  <a:buNone/>
                </a:pPr>
                <a:r>
                  <a:rPr lang="en-US" sz="7200" dirty="0"/>
                  <a:t>&lt;		:		 &gt;</a:t>
                </a:r>
                <a:endParaRPr lang="he-IL" sz="7200" dirty="0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22D063-6150-489B-A1A4-73E84215E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5" b="99167" l="0" r="99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614" y="5376361"/>
              <a:ext cx="959932" cy="959932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AB0BBCC-8D91-4BBE-8C51-386C447822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" t="1305" b="2248"/>
          <a:stretch/>
        </p:blipFill>
        <p:spPr>
          <a:xfrm>
            <a:off x="5202311" y="4117103"/>
            <a:ext cx="1421975" cy="8340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2F319E-FE45-4404-B0DA-280264F3F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962" y="2264386"/>
            <a:ext cx="1426945" cy="8636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7F5717B-B825-4BB4-AA99-A5B72654CC87}"/>
              </a:ext>
            </a:extLst>
          </p:cNvPr>
          <p:cNvSpPr/>
          <p:nvPr/>
        </p:nvSpPr>
        <p:spPr>
          <a:xfrm>
            <a:off x="720117" y="1658652"/>
            <a:ext cx="1368835" cy="492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rgbClr val="FF0000"/>
                </a:solidFill>
              </a:rPr>
              <a:t>01001011</a:t>
            </a:r>
            <a:r>
              <a:rPr lang="en-US" sz="700" dirty="0">
                <a:solidFill>
                  <a:srgbClr val="0070C0"/>
                </a:solidFill>
              </a:rPr>
              <a:t>00000000000000000000000000000101</a:t>
            </a:r>
            <a:r>
              <a:rPr lang="en-US" sz="700" dirty="0">
                <a:solidFill>
                  <a:srgbClr val="00B050"/>
                </a:solidFill>
              </a:rPr>
              <a:t>10110110 11100101101101101110010111100101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2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48854 0.3583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27" y="17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396 0.21512 L -0.27396 0.21543 C -0.25105 0.21698 -0.22691 0.21852 -0.20434 0.2213 C -0.18247 0.22407 -0.16216 0.22809 -0.1408 0.23117 C -0.12205 0.23395 -0.10296 0.23549 -0.08438 0.23827 C -0.06789 0.24074 -0.05226 0.24414 -0.03594 0.24661 C -0.01459 0.24938 -0.0441 0.24537 0.00798 0.2537 C 0.01562 0.25494 0.02395 0.25617 0.03159 0.25741 C 0.03767 0.25803 0.04427 0.25864 0.0493 0.26019 C 0.0559 0.26204 0.06215 0.26389 0.06892 0.26543 C 0.08246 0.26852 0.09809 0.27006 0.11059 0.27377 L 0.12378 0.27716 C 0.13437 0.28025 0.14444 0.28272 0.15416 0.28611 C 0.16354 0.28951 0.17291 0.2929 0.18263 0.2963 C 0.18854 0.29815 0.19513 0.29969 0.20017 0.30154 C 0.20295 0.30247 0.20364 0.30432 0.20677 0.30525 C 0.29218 0.33086 0.21024 0.30216 0.25034 0.31883 C 0.25295 0.32006 0.25711 0.32037 0.25937 0.3213 C 0.27257 0.32778 0.28142 0.33549 0.29635 0.34136 C 0.31562 0.34877 0.32864 0.35185 0.3401 0.36019 C 0.34583 0.36451 0.35052 0.36883 0.3552 0.37315 C 0.35677 0.37407 0.35868 0.37531 0.35989 0.37654 C 0.36111 0.3784 0.36267 0.38025 0.36423 0.38179 C 0.36805 0.38611 0.37239 0.39043 0.37517 0.39475 C 0.38177 0.40401 0.37743 0.39907 0.38177 0.40648 C 0.38333 0.40864 0.38489 0.41111 0.38593 0.41358 C 0.3875 0.41574 0.38906 0.4179 0.39027 0.41975 C 0.39149 0.42161 0.39184 0.42346 0.3927 0.42531 C 0.39427 0.42994 0.39531 0.43426 0.39739 0.43889 C 0.39531 0.45525 0.39496 0.4713 0.3927 0.48765 C 0.3927 0.48951 0.38715 0.49259 0.38593 0.49383 C 0.38489 0.49537 0.38489 0.4963 0.38402 0.49753 C 0.37708 0.50494 0.37986 0.50093 0.37274 0.50556 C 0.37152 0.50679 0.36736 0.51111 0.36423 0.51204 C 0.36007 0.51358 0.35486 0.5142 0.35086 0.51574 C 0.34357 0.51883 0.34704 0.51821 0.33767 0.51944 C 0.31336 0.52222 0.30972 0.52006 0.27031 0.52006 " pathEditMode="relative" rAng="0" ptsTypes="AAAAAAAAAAAAAAAAAAAAAAAAAAAAAAAAAAA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59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4" grpId="0" animBg="1"/>
      <p:bldP spid="2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95" y="1302124"/>
            <a:ext cx="8064000" cy="3118200"/>
          </a:xfrm>
        </p:spPr>
        <p:txBody>
          <a:bodyPr anchor="t"/>
          <a:lstStyle/>
          <a:p>
            <a:pPr marL="0" indent="0" algn="ctr">
              <a:buNone/>
            </a:pPr>
            <a:r>
              <a:rPr lang="he-IL" sz="2000" dirty="0"/>
              <a:t>מחלקת </a:t>
            </a:r>
            <a:r>
              <a:rPr lang="en-US" sz="2000" dirty="0" err="1">
                <a:solidFill>
                  <a:schemeClr val="accent3"/>
                </a:solidFill>
              </a:rPr>
              <a:t>JsonRequestPacketDeserializer</a:t>
            </a:r>
            <a:endParaRPr lang="he-IL" sz="2000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he-IL" sz="14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סטטית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- אחראית על המרת 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buffer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שהתקבל מהלקוח ל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struct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המתאים.</a:t>
            </a: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0F67C-28C3-4AE4-A29F-7E0179AE8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" t="666" r="795"/>
          <a:stretch/>
        </p:blipFill>
        <p:spPr>
          <a:xfrm>
            <a:off x="222766" y="2381251"/>
            <a:ext cx="1787010" cy="824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38578-3BE5-43C6-9C29-2961EB106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66" y="3216864"/>
            <a:ext cx="1787010" cy="977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4C3C78-B620-4475-A75F-39183DFBB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76" y="3225221"/>
            <a:ext cx="1787010" cy="8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D6624E-3B3A-4DC8-ADB1-0688D628D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826" y="2381251"/>
            <a:ext cx="1787011" cy="794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6ECA6E-B575-46BF-B195-E1599F2A9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271" y="4121060"/>
            <a:ext cx="1943099" cy="8256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702BAE-D48B-48A7-83D8-B0338E3383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5837" y="3748551"/>
            <a:ext cx="2917324" cy="382033"/>
          </a:xfrm>
          <a:prstGeom prst="bentConnector3">
            <a:avLst>
              <a:gd name="adj1" fmla="val 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234ED8BE-CC10-44A2-9529-D90BDEE171AB}"/>
              </a:ext>
            </a:extLst>
          </p:cNvPr>
          <p:cNvSpPr txBox="1">
            <a:spLocks/>
          </p:cNvSpPr>
          <p:nvPr/>
        </p:nvSpPr>
        <p:spPr>
          <a:xfrm>
            <a:off x="4858094" y="4067466"/>
            <a:ext cx="1226538" cy="457488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e-IL" sz="2400" dirty="0"/>
              <a:t>מחזיר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4F8F72-0838-496F-80DB-7BB707F9A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4180" y="2381251"/>
            <a:ext cx="4231686" cy="13723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BE00829-4B75-4F11-9EE3-8A6423B23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02" y="4194662"/>
            <a:ext cx="895878" cy="89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43;p20">
            <a:extLst>
              <a:ext uri="{FF2B5EF4-FFF2-40B4-BE49-F238E27FC236}">
                <a16:creationId xmlns:a16="http://schemas.microsoft.com/office/drawing/2014/main" id="{1E497112-61C0-4390-B9D7-0A30187B2B7E}"/>
              </a:ext>
            </a:extLst>
          </p:cNvPr>
          <p:cNvCxnSpPr>
            <a:cxnSpLocks/>
            <a:endCxn id="172" idx="0"/>
          </p:cNvCxnSpPr>
          <p:nvPr/>
        </p:nvCxnSpPr>
        <p:spPr>
          <a:xfrm>
            <a:off x="3285530" y="0"/>
            <a:ext cx="1082" cy="184193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8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פרויקט הטריוויה</a:t>
            </a:r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סמסטר ב' - שיעור 5</a:t>
            </a:r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he-IL" dirty="0">
                <a:solidFill>
                  <a:schemeClr val="accent4">
                    <a:lumMod val="50000"/>
                  </a:schemeClr>
                </a:solidFill>
              </a:rPr>
              <a:t>גלריה – הצגה והתחלת הפרויקט</a:t>
            </a:r>
          </a:p>
          <a:p>
            <a:pPr lvl="0"/>
            <a:r>
              <a:rPr lang="he-IL" dirty="0">
                <a:solidFill>
                  <a:schemeClr val="accent4">
                    <a:lumMod val="50000"/>
                  </a:schemeClr>
                </a:solidFill>
              </a:rPr>
              <a:t>מסדי נתונים והמשך עבודה על גלריה</a:t>
            </a:r>
          </a:p>
          <a:p>
            <a:pPr lvl="0"/>
            <a:r>
              <a:rPr lang="he-IL" dirty="0">
                <a:solidFill>
                  <a:schemeClr val="accent4">
                    <a:lumMod val="50000"/>
                  </a:schemeClr>
                </a:solidFill>
              </a:rPr>
              <a:t>סיום פרויקט גלריה</a:t>
            </a:r>
          </a:p>
          <a:p>
            <a:pPr lvl="0"/>
            <a:r>
              <a:rPr lang="he-IL" dirty="0">
                <a:solidFill>
                  <a:schemeClr val="accent4">
                    <a:lumMod val="50000"/>
                  </a:schemeClr>
                </a:solidFill>
              </a:rPr>
              <a:t>תהליך פיתוח של פרויקט גדול</a:t>
            </a:r>
          </a:p>
          <a:p>
            <a:pPr lvl="0"/>
            <a:r>
              <a:rPr lang="he-IL" b="1" dirty="0">
                <a:solidFill>
                  <a:schemeClr val="tx1"/>
                </a:solidFill>
              </a:rPr>
              <a:t>טריוויה – הצגת </a:t>
            </a:r>
            <a:r>
              <a:rPr lang="en-US" b="1" dirty="0">
                <a:solidFill>
                  <a:schemeClr val="tx1"/>
                </a:solidFill>
              </a:rPr>
              <a:t>Design</a:t>
            </a:r>
            <a:endParaRPr lang="he-IL" b="1" dirty="0">
              <a:solidFill>
                <a:schemeClr val="tx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טריוויה – התחלת פרויקט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הגנות טריוויה</a:t>
            </a:r>
          </a:p>
        </p:txBody>
      </p:sp>
      <p:sp>
        <p:nvSpPr>
          <p:cNvPr id="169" name="Google Shape;169;p18"/>
          <p:cNvSpPr/>
          <p:nvPr/>
        </p:nvSpPr>
        <p:spPr>
          <a:xfrm>
            <a:off x="3250612" y="1018056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250612" y="743431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250612" y="1841931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250612" y="2116556"/>
            <a:ext cx="72000" cy="720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250612" y="4313555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3250612" y="1567306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181;p18">
            <a:extLst>
              <a:ext uri="{FF2B5EF4-FFF2-40B4-BE49-F238E27FC236}">
                <a16:creationId xmlns:a16="http://schemas.microsoft.com/office/drawing/2014/main" id="{2F1683D9-2477-49FD-A7EA-165BA9386856}"/>
              </a:ext>
            </a:extLst>
          </p:cNvPr>
          <p:cNvSpPr/>
          <p:nvPr/>
        </p:nvSpPr>
        <p:spPr>
          <a:xfrm>
            <a:off x="3249530" y="1292681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95" y="1302124"/>
            <a:ext cx="8064000" cy="3118200"/>
          </a:xfrm>
        </p:spPr>
        <p:txBody>
          <a:bodyPr anchor="t"/>
          <a:lstStyle/>
          <a:p>
            <a:pPr marL="0" indent="0">
              <a:buNone/>
            </a:pPr>
            <a:r>
              <a:rPr lang="he-IL" sz="2000" dirty="0"/>
              <a:t>מחלקת </a:t>
            </a:r>
            <a:r>
              <a:rPr lang="en-US" sz="2000" dirty="0" err="1">
                <a:solidFill>
                  <a:schemeClr val="accent3"/>
                </a:solidFill>
              </a:rPr>
              <a:t>JsonRequestPacketSerializer</a:t>
            </a:r>
            <a:endParaRPr lang="he-IL" sz="20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he-IL" sz="14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סטטית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- אחראית על המרת 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struct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buffer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על מנת לשלוח ל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client 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inary code wave | Clipart Panda - Free Clipart Images">
            <a:extLst>
              <a:ext uri="{FF2B5EF4-FFF2-40B4-BE49-F238E27FC236}">
                <a16:creationId xmlns:a16="http://schemas.microsoft.com/office/drawing/2014/main" id="{EDDB9161-F9DD-4659-95B9-B843E4420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49" y="1124622"/>
            <a:ext cx="1767777" cy="89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94A7A29-1568-481B-9470-6C1B2BE2F03B}"/>
              </a:ext>
            </a:extLst>
          </p:cNvPr>
          <p:cNvCxnSpPr>
            <a:cxnSpLocks/>
          </p:cNvCxnSpPr>
          <p:nvPr/>
        </p:nvCxnSpPr>
        <p:spPr>
          <a:xfrm flipV="1">
            <a:off x="2162557" y="4014115"/>
            <a:ext cx="3131742" cy="5752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A9D948DD-466C-41E5-AD13-4C3A9B0826F9}"/>
              </a:ext>
            </a:extLst>
          </p:cNvPr>
          <p:cNvSpPr txBox="1">
            <a:spLocks/>
          </p:cNvSpPr>
          <p:nvPr/>
        </p:nvSpPr>
        <p:spPr>
          <a:xfrm>
            <a:off x="3194370" y="4555706"/>
            <a:ext cx="1023435" cy="360337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e-IL" dirty="0"/>
              <a:t>מקבל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C101F0-B7B1-4953-9301-14AE97927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8" r="82965" b="82844"/>
          <a:stretch/>
        </p:blipFill>
        <p:spPr>
          <a:xfrm>
            <a:off x="244182" y="2316176"/>
            <a:ext cx="882009" cy="339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85B6DB-5399-4B44-B033-DEC0ABDA5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14" r="82965" b="65688"/>
          <a:stretch/>
        </p:blipFill>
        <p:spPr>
          <a:xfrm>
            <a:off x="244181" y="2691496"/>
            <a:ext cx="882009" cy="339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E054B3-804F-42E9-A7C6-4FCBA59EAA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97" t="1222" r="62039" b="83380"/>
          <a:stretch/>
        </p:blipFill>
        <p:spPr>
          <a:xfrm>
            <a:off x="1177866" y="2317801"/>
            <a:ext cx="1002651" cy="339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829301-4306-4777-B86E-3BD37CAA16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19" t="18914" r="61640" b="61628"/>
          <a:stretch/>
        </p:blipFill>
        <p:spPr>
          <a:xfrm>
            <a:off x="1177866" y="2689377"/>
            <a:ext cx="1027340" cy="428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ABE51C-6269-47FE-9D7A-61EDDB7A19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18" t="40654" r="62118" b="43512"/>
          <a:stretch/>
        </p:blipFill>
        <p:spPr>
          <a:xfrm>
            <a:off x="1177865" y="3155299"/>
            <a:ext cx="1002651" cy="349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71BBCF-9ADA-4EFB-AF1A-F95A09607B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55" t="1010" r="43011" b="84231"/>
          <a:stretch/>
        </p:blipFill>
        <p:spPr>
          <a:xfrm>
            <a:off x="1170944" y="4337926"/>
            <a:ext cx="882010" cy="325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24B2D1-B885-4623-A7C0-0A448D264B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37" t="20199" r="43693" b="66347"/>
          <a:stretch/>
        </p:blipFill>
        <p:spPr>
          <a:xfrm>
            <a:off x="1170944" y="4723570"/>
            <a:ext cx="847610" cy="296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C2265B-2D34-4B6E-B093-A4BB16D107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93" t="1465" r="23897" b="83776"/>
          <a:stretch/>
        </p:blipFill>
        <p:spPr>
          <a:xfrm>
            <a:off x="2275804" y="2325528"/>
            <a:ext cx="906627" cy="325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030D9B-F926-442B-949A-5151CE74BB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44" t="20564" r="23846" b="64677"/>
          <a:stretch/>
        </p:blipFill>
        <p:spPr>
          <a:xfrm>
            <a:off x="2275803" y="2691133"/>
            <a:ext cx="906627" cy="325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1753CBD-4E2B-4C28-97D3-07B642433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93" t="38823" r="23897" b="33146"/>
          <a:stretch/>
        </p:blipFill>
        <p:spPr>
          <a:xfrm>
            <a:off x="2275802" y="3051280"/>
            <a:ext cx="906627" cy="617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1E5403-07AB-42AF-8723-3104A87224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44" t="72458" r="23846" b="13526"/>
          <a:stretch/>
        </p:blipFill>
        <p:spPr>
          <a:xfrm>
            <a:off x="2275802" y="3705161"/>
            <a:ext cx="906628" cy="308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F26A3E-6457-44BA-9709-80C0BE65F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128" t="1750" r="568" b="77158"/>
          <a:stretch/>
        </p:blipFill>
        <p:spPr>
          <a:xfrm>
            <a:off x="3257284" y="2325528"/>
            <a:ext cx="1103068" cy="464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BF4BD6A-FEF9-4628-86F2-547CC633D0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173" t="25084" r="665" b="57687"/>
          <a:stretch/>
        </p:blipFill>
        <p:spPr>
          <a:xfrm>
            <a:off x="3261691" y="2840876"/>
            <a:ext cx="1095713" cy="37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67C2C1-6361-454A-85DE-2E31D5BF09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926" t="45263" r="912" b="38081"/>
          <a:stretch/>
        </p:blipFill>
        <p:spPr>
          <a:xfrm>
            <a:off x="3261690" y="3271072"/>
            <a:ext cx="1095714" cy="367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190DCD4-8E72-4EE5-BAEB-FF44F928D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865" y="3541331"/>
            <a:ext cx="931499" cy="35397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3FA19D-07D9-44D9-ADB9-157118456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944" y="3937230"/>
            <a:ext cx="931499" cy="3534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8EDCF-4F27-4776-B420-434FA2C2E7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768" y="1983527"/>
            <a:ext cx="3204098" cy="28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8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95" y="1302124"/>
            <a:ext cx="8064000" cy="3118200"/>
          </a:xfrm>
        </p:spPr>
        <p:txBody>
          <a:bodyPr anchor="t"/>
          <a:lstStyle/>
          <a:p>
            <a:pPr marL="0" indent="0" algn="ctr">
              <a:buNone/>
            </a:pPr>
            <a:r>
              <a:rPr lang="he-IL" sz="2000" dirty="0"/>
              <a:t>הממשק </a:t>
            </a:r>
            <a:r>
              <a:rPr lang="en-US" sz="2000" dirty="0" err="1">
                <a:solidFill>
                  <a:schemeClr val="accent3"/>
                </a:solidFill>
              </a:rPr>
              <a:t>IDataBase</a:t>
            </a:r>
            <a:endParaRPr lang="he-IL" sz="2000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אחראי על שמירה ועדכון של המידע בעזרת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DB</a:t>
            </a: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atabase icon PNG and SVG Vector Free Download">
            <a:extLst>
              <a:ext uri="{FF2B5EF4-FFF2-40B4-BE49-F238E27FC236}">
                <a16:creationId xmlns:a16="http://schemas.microsoft.com/office/drawing/2014/main" id="{1FCECBCB-A320-48C6-B885-26F425DB9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414075"/>
            <a:ext cx="795057" cy="92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F17F6-5F70-4788-B26F-541DD0754B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8" r="640"/>
          <a:stretch/>
        </p:blipFill>
        <p:spPr>
          <a:xfrm>
            <a:off x="5355016" y="2130733"/>
            <a:ext cx="2990850" cy="249295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ED2562-E5A1-4566-B451-20340F35FA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6" t="8156" r="4330" b="26113"/>
          <a:stretch/>
        </p:blipFill>
        <p:spPr>
          <a:xfrm>
            <a:off x="819006" y="3072622"/>
            <a:ext cx="2537716" cy="4006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05DEDE-644E-405A-8D57-FAA265FAB8BB}"/>
              </a:ext>
            </a:extLst>
          </p:cNvPr>
          <p:cNvCxnSpPr>
            <a:stCxn id="12" idx="3"/>
          </p:cNvCxnSpPr>
          <p:nvPr/>
        </p:nvCxnSpPr>
        <p:spPr>
          <a:xfrm flipV="1">
            <a:off x="3356722" y="3270463"/>
            <a:ext cx="1906983" cy="250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9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95" y="1302124"/>
            <a:ext cx="8064000" cy="3118200"/>
          </a:xfrm>
        </p:spPr>
        <p:txBody>
          <a:bodyPr anchor="t"/>
          <a:lstStyle/>
          <a:p>
            <a:pPr marL="0" indent="0" algn="ctr">
              <a:buNone/>
            </a:pPr>
            <a:r>
              <a:rPr lang="he-IL" sz="2000" dirty="0"/>
              <a:t>מחלקת </a:t>
            </a:r>
            <a:r>
              <a:rPr lang="en-US" sz="2000" dirty="0" err="1">
                <a:solidFill>
                  <a:schemeClr val="accent3"/>
                </a:solidFill>
              </a:rPr>
              <a:t>RequestHandlerFactory</a:t>
            </a:r>
            <a:endParaRPr lang="he-IL" sz="2000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אחראית על ייצור ה </a:t>
            </a:r>
            <a:r>
              <a:rPr lang="en-US" sz="16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IRequestHandler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המתאים</a:t>
            </a: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actory Icons - Free Download, PNG and SVG">
            <a:extLst>
              <a:ext uri="{FF2B5EF4-FFF2-40B4-BE49-F238E27FC236}">
                <a16:creationId xmlns:a16="http://schemas.microsoft.com/office/drawing/2014/main" id="{0AE34D5D-FD79-4BA4-B3A2-475DB429E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438277"/>
            <a:ext cx="1495595" cy="149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1A4BC7-4427-4114-83A2-0FEC67361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" t="259" r="525" b="768"/>
          <a:stretch/>
        </p:blipFill>
        <p:spPr>
          <a:xfrm>
            <a:off x="2959954" y="1982677"/>
            <a:ext cx="3609896" cy="291314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203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95" y="1133343"/>
            <a:ext cx="8064000" cy="3118200"/>
          </a:xfrm>
        </p:spPr>
        <p:txBody>
          <a:bodyPr anchor="t"/>
          <a:lstStyle/>
          <a:p>
            <a:pPr marL="0" indent="0" algn="ctr">
              <a:buNone/>
            </a:pPr>
            <a:r>
              <a:rPr lang="he-IL" sz="2000" dirty="0"/>
              <a:t>ממשק </a:t>
            </a:r>
            <a:r>
              <a:rPr lang="en-US" sz="2000" dirty="0" err="1">
                <a:solidFill>
                  <a:schemeClr val="accent3"/>
                </a:solidFill>
              </a:rPr>
              <a:t>IRequestHandler</a:t>
            </a:r>
            <a:endParaRPr lang="he-IL" sz="2000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מייצג מצב בתוך מכונת המצבים (ומטפל בו)</a:t>
            </a: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A57AAC-F513-4001-9E97-86432E85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407625"/>
            <a:ext cx="15335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46DEA-43B8-4CDB-BEA1-C3084FEBE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" y="1941150"/>
            <a:ext cx="7434217" cy="2189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4A8725F-7853-4379-93F9-22E4848C09D3}"/>
              </a:ext>
            </a:extLst>
          </p:cNvPr>
          <p:cNvSpPr txBox="1">
            <a:spLocks/>
          </p:cNvSpPr>
          <p:nvPr/>
        </p:nvSpPr>
        <p:spPr>
          <a:xfrm>
            <a:off x="1863049" y="4314861"/>
            <a:ext cx="6426059" cy="777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92100" indent="-29210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800100" indent="-279400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06500" indent="-246063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63700" indent="-246063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120900" indent="-246063" algn="r" defTabSz="914400" rtl="1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בסיום הטיפול ב"מצב", מייצרים </a:t>
            </a:r>
            <a:r>
              <a:rPr lang="en-US" sz="12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RequestResult</a:t>
            </a: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שמכיל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Buffer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 בעזרת ה </a:t>
            </a:r>
            <a:r>
              <a:rPr lang="en-US" sz="11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Serializer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המתאים מייצרים תשובה ל </a:t>
            </a:r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Client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(בפורמט </a:t>
            </a:r>
            <a:r>
              <a:rPr lang="en-US" sz="11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json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1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IRequestHandler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: ע"פ לוגיקת המצבים מחליטים ומייצרים את ה </a:t>
            </a:r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IRequestHandler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("מצב") הבא.</a:t>
            </a:r>
            <a:b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1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4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מחלקות חשובות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29B69-54D9-4E16-8DCF-4D7C20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95" y="1182353"/>
            <a:ext cx="8064000" cy="3118200"/>
          </a:xfrm>
        </p:spPr>
        <p:txBody>
          <a:bodyPr anchor="t"/>
          <a:lstStyle/>
          <a:p>
            <a:pPr marL="0" indent="0" algn="ctr">
              <a:buNone/>
            </a:pPr>
            <a:r>
              <a:rPr lang="he-IL" sz="2000" dirty="0"/>
              <a:t>מחלקות ה-</a:t>
            </a:r>
            <a:r>
              <a:rPr lang="en-US" sz="2000" dirty="0">
                <a:solidFill>
                  <a:schemeClr val="accent3"/>
                </a:solidFill>
              </a:rPr>
              <a:t>Manager</a:t>
            </a:r>
            <a:endParaRPr lang="he-IL" sz="2000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אחראיות על הגישה ל-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DB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ולמבני הנתונים.</a:t>
            </a: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D5465D-69E7-40AA-8C4E-65047017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386" y="3203725"/>
            <a:ext cx="2611921" cy="1465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6FEE7-472F-4E6D-8704-A7CF5F108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386" y="2024572"/>
            <a:ext cx="2611921" cy="109435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F7EA7B-E7EC-4414-9216-F476391479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1" t="1052" r="691" b="712"/>
          <a:stretch/>
        </p:blipFill>
        <p:spPr>
          <a:xfrm>
            <a:off x="6312832" y="2429108"/>
            <a:ext cx="2291168" cy="15934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45895B-6586-4BED-BDE6-1C251EE77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" y="2429108"/>
            <a:ext cx="2632193" cy="148565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D2E4560-8942-4092-A999-76550C6D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91" y="173864"/>
            <a:ext cx="1074429" cy="13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26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- </a:t>
            </a:r>
            <a:r>
              <a:rPr lang="en-US" dirty="0"/>
              <a:t>UML</a:t>
            </a:r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589F2FC7-ED9C-4BDD-9C3D-EECB0F93203E}"/>
              </a:ext>
            </a:extLst>
          </p:cNvPr>
          <p:cNvSpPr txBox="1">
            <a:spLocks/>
          </p:cNvSpPr>
          <p:nvPr/>
        </p:nvSpPr>
        <p:spPr>
          <a:xfrm>
            <a:off x="8345866" y="5394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bg2"/>
                </a:solidFill>
              </a:rPr>
              <a:t>טריוויה</a:t>
            </a:r>
          </a:p>
        </p:txBody>
      </p:sp>
      <p:pic>
        <p:nvPicPr>
          <p:cNvPr id="7" name="Picture 2" descr="Trivia logo png 4 » PNG Image">
            <a:extLst>
              <a:ext uri="{FF2B5EF4-FFF2-40B4-BE49-F238E27FC236}">
                <a16:creationId xmlns:a16="http://schemas.microsoft.com/office/drawing/2014/main" id="{99C6B5E2-CB94-48C1-9B24-EF2215C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287">
            <a:off x="8075117" y="240896"/>
            <a:ext cx="1261498" cy="3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698D6-D9C9-46D3-B16F-40F964EE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265" y="1070025"/>
            <a:ext cx="2697469" cy="349543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1562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- דגשים</a:t>
            </a:r>
            <a:endParaRPr lang="en-US" dirty="0"/>
          </a:p>
        </p:txBody>
      </p:sp>
      <p:sp>
        <p:nvSpPr>
          <p:cNvPr id="6" name="Google Shape;203;p19">
            <a:extLst>
              <a:ext uri="{FF2B5EF4-FFF2-40B4-BE49-F238E27FC236}">
                <a16:creationId xmlns:a16="http://schemas.microsoft.com/office/drawing/2014/main" id="{0EBD1841-C84B-4AE0-A1D6-36C17CF32163}"/>
              </a:ext>
            </a:extLst>
          </p:cNvPr>
          <p:cNvSpPr txBox="1">
            <a:spLocks/>
          </p:cNvSpPr>
          <p:nvPr/>
        </p:nvSpPr>
        <p:spPr>
          <a:xfrm>
            <a:off x="8354870" y="65028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עשו ואל תעשו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8" name="קבוצה 275">
            <a:extLst>
              <a:ext uri="{FF2B5EF4-FFF2-40B4-BE49-F238E27FC236}">
                <a16:creationId xmlns:a16="http://schemas.microsoft.com/office/drawing/2014/main" id="{97DF38B8-8278-4613-8CFD-EE24518C20A9}"/>
              </a:ext>
            </a:extLst>
          </p:cNvPr>
          <p:cNvGrpSpPr/>
          <p:nvPr/>
        </p:nvGrpSpPr>
        <p:grpSpPr>
          <a:xfrm>
            <a:off x="8342620" y="66675"/>
            <a:ext cx="723264" cy="487719"/>
            <a:chOff x="608320" y="1159162"/>
            <a:chExt cx="723264" cy="487719"/>
          </a:xfrm>
        </p:grpSpPr>
        <p:sp>
          <p:nvSpPr>
            <p:cNvPr id="9" name="גרפיקה 269">
              <a:extLst>
                <a:ext uri="{FF2B5EF4-FFF2-40B4-BE49-F238E27FC236}">
                  <a16:creationId xmlns:a16="http://schemas.microsoft.com/office/drawing/2014/main" id="{C4BC2679-FF6A-471D-82D8-5AB5A38EA7E3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69">
              <a:extLst>
                <a:ext uri="{FF2B5EF4-FFF2-40B4-BE49-F238E27FC236}">
                  <a16:creationId xmlns:a16="http://schemas.microsoft.com/office/drawing/2014/main" id="{A7416FAC-4019-4A88-8753-54608E4A64BC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69">
              <a:extLst>
                <a:ext uri="{FF2B5EF4-FFF2-40B4-BE49-F238E27FC236}">
                  <a16:creationId xmlns:a16="http://schemas.microsoft.com/office/drawing/2014/main" id="{C6852158-0F91-4C73-A68D-CD84128CEF1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69">
              <a:extLst>
                <a:ext uri="{FF2B5EF4-FFF2-40B4-BE49-F238E27FC236}">
                  <a16:creationId xmlns:a16="http://schemas.microsoft.com/office/drawing/2014/main" id="{590AA3AD-A02C-402A-9F97-2F53142E97FE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4" name="גרפיקה 269">
              <a:extLst>
                <a:ext uri="{FF2B5EF4-FFF2-40B4-BE49-F238E27FC236}">
                  <a16:creationId xmlns:a16="http://schemas.microsoft.com/office/drawing/2014/main" id="{AF8F0694-8B44-47B5-9D8C-83C421799ED1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D5F7F26-86E5-464B-A421-1A78C748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3590">
            <a:off x="1171309" y="1233852"/>
            <a:ext cx="1812540" cy="2416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0433E3-DF5D-4EF6-9AFB-C9108C5C348C}"/>
              </a:ext>
            </a:extLst>
          </p:cNvPr>
          <p:cNvSpPr txBox="1"/>
          <p:nvPr/>
        </p:nvSpPr>
        <p:spPr>
          <a:xfrm>
            <a:off x="3314700" y="1623893"/>
            <a:ext cx="53430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לאחר שעברנו על ה</a:t>
            </a:r>
            <a: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design 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הגיע הזמן לממש 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</a:t>
            </a: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מאיפה בכלל מתחילים?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איך מחלקים את העבודה בין בני הזוג?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Wingdings" panose="05000000000000000000" pitchFamily="2" charset="2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איך בודקים את כל המערכת הזאת???</a:t>
            </a:r>
          </a:p>
        </p:txBody>
      </p:sp>
    </p:spTree>
    <p:extLst>
      <p:ext uri="{BB962C8B-B14F-4D97-AF65-F5344CB8AC3E}">
        <p14:creationId xmlns:p14="http://schemas.microsoft.com/office/powerpoint/2010/main" val="188684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דגשי פיתוח</a:t>
            </a:r>
            <a:endParaRPr lang="en-US" dirty="0"/>
          </a:p>
        </p:txBody>
      </p:sp>
      <p:sp>
        <p:nvSpPr>
          <p:cNvPr id="6" name="Google Shape;203;p19">
            <a:extLst>
              <a:ext uri="{FF2B5EF4-FFF2-40B4-BE49-F238E27FC236}">
                <a16:creationId xmlns:a16="http://schemas.microsoft.com/office/drawing/2014/main" id="{0EBD1841-C84B-4AE0-A1D6-36C17CF32163}"/>
              </a:ext>
            </a:extLst>
          </p:cNvPr>
          <p:cNvSpPr txBox="1">
            <a:spLocks/>
          </p:cNvSpPr>
          <p:nvPr/>
        </p:nvSpPr>
        <p:spPr>
          <a:xfrm>
            <a:off x="8354870" y="65028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עשו ואל תעשו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8" name="קבוצה 275">
            <a:extLst>
              <a:ext uri="{FF2B5EF4-FFF2-40B4-BE49-F238E27FC236}">
                <a16:creationId xmlns:a16="http://schemas.microsoft.com/office/drawing/2014/main" id="{97DF38B8-8278-4613-8CFD-EE24518C20A9}"/>
              </a:ext>
            </a:extLst>
          </p:cNvPr>
          <p:cNvGrpSpPr/>
          <p:nvPr/>
        </p:nvGrpSpPr>
        <p:grpSpPr>
          <a:xfrm>
            <a:off x="8342620" y="66675"/>
            <a:ext cx="723264" cy="487719"/>
            <a:chOff x="608320" y="1159162"/>
            <a:chExt cx="723264" cy="487719"/>
          </a:xfrm>
        </p:grpSpPr>
        <p:sp>
          <p:nvSpPr>
            <p:cNvPr id="9" name="גרפיקה 269">
              <a:extLst>
                <a:ext uri="{FF2B5EF4-FFF2-40B4-BE49-F238E27FC236}">
                  <a16:creationId xmlns:a16="http://schemas.microsoft.com/office/drawing/2014/main" id="{C4BC2679-FF6A-471D-82D8-5AB5A38EA7E3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69">
              <a:extLst>
                <a:ext uri="{FF2B5EF4-FFF2-40B4-BE49-F238E27FC236}">
                  <a16:creationId xmlns:a16="http://schemas.microsoft.com/office/drawing/2014/main" id="{A7416FAC-4019-4A88-8753-54608E4A64BC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69">
              <a:extLst>
                <a:ext uri="{FF2B5EF4-FFF2-40B4-BE49-F238E27FC236}">
                  <a16:creationId xmlns:a16="http://schemas.microsoft.com/office/drawing/2014/main" id="{C6852158-0F91-4C73-A68D-CD84128CEF1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69">
              <a:extLst>
                <a:ext uri="{FF2B5EF4-FFF2-40B4-BE49-F238E27FC236}">
                  <a16:creationId xmlns:a16="http://schemas.microsoft.com/office/drawing/2014/main" id="{590AA3AD-A02C-402A-9F97-2F53142E97FE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4" name="גרפיקה 269">
              <a:extLst>
                <a:ext uri="{FF2B5EF4-FFF2-40B4-BE49-F238E27FC236}">
                  <a16:creationId xmlns:a16="http://schemas.microsoft.com/office/drawing/2014/main" id="{AF8F0694-8B44-47B5-9D8C-83C421799ED1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0433E3-DF5D-4EF6-9AFB-C9108C5C348C}"/>
              </a:ext>
            </a:extLst>
          </p:cNvPr>
          <p:cNvSpPr txBox="1"/>
          <p:nvPr/>
        </p:nvSpPr>
        <p:spPr>
          <a:xfrm>
            <a:off x="876300" y="1148815"/>
            <a:ext cx="76839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דגשי פיתוח </a:t>
            </a:r>
            <a:r>
              <a:rPr lang="he-IL" sz="18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צד שרת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 algn="r" rtl="1"/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לפני כל סבב מימוש אנו ממליצים לעבוד לפי הדגשים הבאים:</a:t>
            </a:r>
            <a:b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קבלו החלטות כשותפים:</a:t>
            </a:r>
            <a:b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542925" lvl="3" indent="-285750" algn="r" rtl="1">
              <a:buFont typeface="Courier New" panose="02070309020205020404" pitchFamily="49" charset="0"/>
              <a:buChar char="o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אילו רכיבים כל אחד יממש או תממש.</a:t>
            </a:r>
          </a:p>
          <a:p>
            <a:pPr marL="542925" lvl="2" indent="-285750" algn="r" rtl="1">
              <a:buFont typeface="Courier New" panose="02070309020205020404" pitchFamily="49" charset="0"/>
              <a:buChar char="o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פרטו את חתימת הפונקציות.</a:t>
            </a:r>
          </a:p>
          <a:p>
            <a:pPr marL="542925" lvl="2" indent="-285750" algn="r" rtl="1">
              <a:buFont typeface="Courier New" panose="02070309020205020404" pitchFamily="49" charset="0"/>
              <a:buChar char="o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חשבו מראש על האינטגרציה בין החלקים.</a:t>
            </a:r>
          </a:p>
          <a:p>
            <a:pPr marL="542925" lvl="2" indent="-285750" algn="r" rtl="1">
              <a:buFont typeface="Courier New" panose="02070309020205020404" pitchFamily="49" charset="0"/>
              <a:buChar char="o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העריכו זמנים וודאו שאתם עובדים בקצב מקביל והגיוני.</a:t>
            </a:r>
          </a:p>
          <a:p>
            <a:pPr marL="542925" lvl="2" indent="-285750" algn="r" rtl="1">
              <a:buFont typeface="Courier New" panose="02070309020205020404" pitchFamily="49" charset="0"/>
              <a:buChar char="o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הגדירו את קודי הפרוטוקול עבור ה-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Requests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וה-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Responses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בהתאם.</a:t>
            </a:r>
          </a:p>
          <a:p>
            <a:pPr marL="542925" lvl="2" indent="-285750" algn="r" rtl="1">
              <a:buFont typeface="Courier New" panose="02070309020205020404" pitchFamily="49" charset="0"/>
              <a:buChar char="o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בצעו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Code Review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! (חובה לעשות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CR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על קוד שנכנס ל-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Develop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  <a:endParaRPr lang="en-US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542925" lvl="2" indent="-285750" algn="r" rtl="1">
              <a:buFont typeface="Courier New" panose="02070309020205020404" pitchFamily="49" charset="0"/>
              <a:buChar char="o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והכי חשוב, דעו לתת ולקבל ביקורת בונה מהשותפים.</a:t>
            </a:r>
            <a:b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16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טריוויה – דגשי פיתוח</a:t>
            </a:r>
            <a:endParaRPr lang="en-US" dirty="0"/>
          </a:p>
        </p:txBody>
      </p:sp>
      <p:sp>
        <p:nvSpPr>
          <p:cNvPr id="6" name="Google Shape;203;p19">
            <a:extLst>
              <a:ext uri="{FF2B5EF4-FFF2-40B4-BE49-F238E27FC236}">
                <a16:creationId xmlns:a16="http://schemas.microsoft.com/office/drawing/2014/main" id="{0EBD1841-C84B-4AE0-A1D6-36C17CF32163}"/>
              </a:ext>
            </a:extLst>
          </p:cNvPr>
          <p:cNvSpPr txBox="1">
            <a:spLocks/>
          </p:cNvSpPr>
          <p:nvPr/>
        </p:nvSpPr>
        <p:spPr>
          <a:xfrm>
            <a:off x="8354870" y="65028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עשו ואל תעשו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8" name="קבוצה 275">
            <a:extLst>
              <a:ext uri="{FF2B5EF4-FFF2-40B4-BE49-F238E27FC236}">
                <a16:creationId xmlns:a16="http://schemas.microsoft.com/office/drawing/2014/main" id="{97DF38B8-8278-4613-8CFD-EE24518C20A9}"/>
              </a:ext>
            </a:extLst>
          </p:cNvPr>
          <p:cNvGrpSpPr/>
          <p:nvPr/>
        </p:nvGrpSpPr>
        <p:grpSpPr>
          <a:xfrm>
            <a:off x="8342620" y="66675"/>
            <a:ext cx="723264" cy="487719"/>
            <a:chOff x="608320" y="1159162"/>
            <a:chExt cx="723264" cy="487719"/>
          </a:xfrm>
        </p:grpSpPr>
        <p:sp>
          <p:nvSpPr>
            <p:cNvPr id="9" name="גרפיקה 269">
              <a:extLst>
                <a:ext uri="{FF2B5EF4-FFF2-40B4-BE49-F238E27FC236}">
                  <a16:creationId xmlns:a16="http://schemas.microsoft.com/office/drawing/2014/main" id="{C4BC2679-FF6A-471D-82D8-5AB5A38EA7E3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69">
              <a:extLst>
                <a:ext uri="{FF2B5EF4-FFF2-40B4-BE49-F238E27FC236}">
                  <a16:creationId xmlns:a16="http://schemas.microsoft.com/office/drawing/2014/main" id="{A7416FAC-4019-4A88-8753-54608E4A64BC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69">
              <a:extLst>
                <a:ext uri="{FF2B5EF4-FFF2-40B4-BE49-F238E27FC236}">
                  <a16:creationId xmlns:a16="http://schemas.microsoft.com/office/drawing/2014/main" id="{C6852158-0F91-4C73-A68D-CD84128CEF1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69">
              <a:extLst>
                <a:ext uri="{FF2B5EF4-FFF2-40B4-BE49-F238E27FC236}">
                  <a16:creationId xmlns:a16="http://schemas.microsoft.com/office/drawing/2014/main" id="{590AA3AD-A02C-402A-9F97-2F53142E97FE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4" name="גרפיקה 269">
              <a:extLst>
                <a:ext uri="{FF2B5EF4-FFF2-40B4-BE49-F238E27FC236}">
                  <a16:creationId xmlns:a16="http://schemas.microsoft.com/office/drawing/2014/main" id="{AF8F0694-8B44-47B5-9D8C-83C421799ED1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0433E3-DF5D-4EF6-9AFB-C9108C5C348C}"/>
              </a:ext>
            </a:extLst>
          </p:cNvPr>
          <p:cNvSpPr txBox="1"/>
          <p:nvPr/>
        </p:nvSpPr>
        <p:spPr>
          <a:xfrm>
            <a:off x="876300" y="1059584"/>
            <a:ext cx="768397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דגשי פיתוח </a:t>
            </a:r>
            <a:r>
              <a:rPr lang="he-IL" sz="18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צד שרת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  <a:b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lvl="1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עבדו נכון ב-</a:t>
            </a:r>
            <a: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GIT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 marL="542925" lvl="1" indent="-285750" algn="r" rtl="1">
              <a:buFont typeface="Courier New" panose="02070309020205020404" pitchFamily="49" charset="0"/>
              <a:buChar char="o"/>
              <a:tabLst>
                <a:tab pos="628650" algn="l"/>
              </a:tabLst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 עובדים ישירות על המאסטר</a:t>
            </a:r>
          </a:p>
          <a:p>
            <a:pPr marL="542925" lvl="1" indent="-285750" algn="r" rtl="1">
              <a:buFont typeface="Courier New" panose="02070309020205020404" pitchFamily="49" charset="0"/>
              <a:buChar char="o"/>
              <a:tabLst>
                <a:tab pos="628650" algn="l"/>
              </a:tabLst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לבצע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Commits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לעיתים קרובות</a:t>
            </a:r>
          </a:p>
          <a:p>
            <a:pPr marL="542925" lvl="1" indent="-285750" algn="r" rtl="1">
              <a:buFont typeface="Courier New" panose="02070309020205020404" pitchFamily="49" charset="0"/>
              <a:buChar char="o"/>
              <a:tabLst>
                <a:tab pos="628650" algn="l"/>
              </a:tabLst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קוד לא נכנס לענף הפיתוח בלי שעבר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Code Review</a:t>
            </a:r>
          </a:p>
          <a:p>
            <a:pPr marL="542925" lvl="1" indent="-285750" algn="r" rtl="1">
              <a:buFont typeface="Courier New" panose="02070309020205020404" pitchFamily="49" charset="0"/>
              <a:buChar char="o"/>
              <a:tabLst>
                <a:tab pos="628650" algn="l"/>
              </a:tabLst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מומלץ לפתוח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Issues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לכל משימה ולשייך את חבר הצוות המתאים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lvl="1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בצעו בדיקות בכל רכיב בנפרד.</a:t>
            </a:r>
          </a:p>
          <a:p>
            <a:pPr marL="542925" lvl="1" indent="-285750" algn="r" rtl="1">
              <a:buFont typeface="Courier New" panose="02070309020205020404" pitchFamily="49" charset="0"/>
              <a:buChar char="o"/>
              <a:tabLst>
                <a:tab pos="628650" algn="l"/>
              </a:tabLst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לקמפל ולבדוק לעיתים קרובות – לא לחכות אחרי שיש המון קוד</a:t>
            </a:r>
          </a:p>
          <a:p>
            <a:pPr marL="542925" lvl="1" indent="-285750" algn="r" rtl="1">
              <a:buFont typeface="Courier New" panose="02070309020205020404" pitchFamily="49" charset="0"/>
              <a:buChar char="o"/>
              <a:tabLst>
                <a:tab pos="628650" algn="l"/>
              </a:tabLst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לפני כל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Merge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לענף הפיתוח יש לבצע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Code Review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(או של מדריך או של חבר צוות)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lvl="1" indent="-285750" algn="r" rtl="1"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בצעו בדיקות בכל רכיב בנפרד.</a:t>
            </a:r>
          </a:p>
          <a:p>
            <a:pPr marL="285750" lvl="1" indent="-285750" algn="r" rtl="1"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השתמשו בכלים שמוכרים לכם/ן.</a:t>
            </a:r>
          </a:p>
          <a:p>
            <a:pPr marL="542925" lvl="1" indent="-285750" algn="r" rtl="1">
              <a:buFont typeface="Courier New" panose="02070309020205020404" pitchFamily="49" charset="0"/>
              <a:buChar char="o"/>
              <a:tabLst>
                <a:tab pos="628650" algn="l"/>
              </a:tabLst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57175" lvl="2" algn="r" rtl="1"/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57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>
            <a:spLocks noGrp="1"/>
          </p:cNvSpPr>
          <p:nvPr>
            <p:ph type="ctrTitle"/>
          </p:nvPr>
        </p:nvSpPr>
        <p:spPr>
          <a:xfrm>
            <a:off x="540000" y="36778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שאלות? תהיות?</a:t>
            </a:r>
            <a:endParaRPr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CA129CA-2877-46E4-899E-BBA913E7C76A}"/>
              </a:ext>
            </a:extLst>
          </p:cNvPr>
          <p:cNvSpPr txBox="1"/>
          <p:nvPr/>
        </p:nvSpPr>
        <p:spPr>
          <a:xfrm>
            <a:off x="6748758" y="1859842"/>
            <a:ext cx="1683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איפה נמצאים התכנים?</a:t>
            </a:r>
            <a:endParaRPr lang="en-IL" sz="1500" b="1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EA419E1-44D4-4E14-ABEC-82133F8E5FB2}"/>
              </a:ext>
            </a:extLst>
          </p:cNvPr>
          <p:cNvSpPr txBox="1"/>
          <p:nvPr/>
        </p:nvSpPr>
        <p:spPr>
          <a:xfrm>
            <a:off x="2006825" y="2017752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מסמכי עבודה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E8967E0-36B5-47B5-8B5B-AC6A77D75184}"/>
              </a:ext>
            </a:extLst>
          </p:cNvPr>
          <p:cNvSpPr txBox="1"/>
          <p:nvPr/>
        </p:nvSpPr>
        <p:spPr>
          <a:xfrm>
            <a:off x="3422932" y="2556530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UML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432B9B3-090D-458D-9105-A0AF8DA0C673}"/>
              </a:ext>
            </a:extLst>
          </p:cNvPr>
          <p:cNvSpPr txBox="1"/>
          <p:nvPr/>
        </p:nvSpPr>
        <p:spPr>
          <a:xfrm>
            <a:off x="436552" y="2584193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מה עושים עכשיו?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4A2948E-B67F-4D7D-A4F0-C640CE3E9DD4}"/>
              </a:ext>
            </a:extLst>
          </p:cNvPr>
          <p:cNvSpPr txBox="1"/>
          <p:nvPr/>
        </p:nvSpPr>
        <p:spPr>
          <a:xfrm>
            <a:off x="5332653" y="2248585"/>
            <a:ext cx="1270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מעבר נוסף על המצגת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FA5E8B-65E5-4992-86F1-237D5094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בשיעור הקודם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A1FD394-CAB3-45DB-929E-061D481F12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למדנו על השלבים בפיתוח בפרויקט גדול.</a:t>
            </a:r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20CEDAE-BB2E-4A13-9446-86B838B2553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he-IL" dirty="0"/>
              <a:t>למדנו על </a:t>
            </a:r>
            <a:r>
              <a:rPr lang="he-IL" b="1" dirty="0">
                <a:solidFill>
                  <a:schemeClr val="accent3"/>
                </a:solidFill>
              </a:rPr>
              <a:t>תהליך הפיתוח של פרויקט גדול</a:t>
            </a:r>
          </a:p>
          <a:p>
            <a:r>
              <a:rPr lang="he-IL" dirty="0"/>
              <a:t>היכרנו </a:t>
            </a:r>
            <a:r>
              <a:rPr lang="he-IL" b="1" dirty="0">
                <a:solidFill>
                  <a:schemeClr val="accent1"/>
                </a:solidFill>
              </a:rPr>
              <a:t>כלים לתכנון ועיצוב התוכנה</a:t>
            </a:r>
            <a:r>
              <a:rPr lang="he-IL" dirty="0"/>
              <a:t> שלנו וגם התנסינו בהם על פרויקט השחמט </a:t>
            </a:r>
            <a:br>
              <a:rPr lang="en-US" dirty="0"/>
            </a:br>
            <a:r>
              <a:rPr lang="he-IL" dirty="0"/>
              <a:t>(</a:t>
            </a:r>
            <a:r>
              <a:rPr lang="en-US" dirty="0"/>
              <a:t>UML Diagrams</a:t>
            </a:r>
            <a:r>
              <a:rPr lang="he-IL" dirty="0"/>
              <a:t>, </a:t>
            </a:r>
            <a:r>
              <a:rPr lang="en-US" dirty="0"/>
              <a:t>High Level Design</a:t>
            </a:r>
            <a:r>
              <a:rPr lang="he-IL" dirty="0"/>
              <a:t>)</a:t>
            </a:r>
            <a:endParaRPr lang="en-US" dirty="0"/>
          </a:p>
          <a:p>
            <a:r>
              <a:rPr lang="he-IL" dirty="0"/>
              <a:t>סקרנו </a:t>
            </a:r>
            <a:r>
              <a:rPr lang="he-IL" b="1" dirty="0">
                <a:solidFill>
                  <a:schemeClr val="bg2"/>
                </a:solidFill>
              </a:rPr>
              <a:t>עקרונות של "קוד נקי" 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he-IL" dirty="0"/>
              <a:t>(</a:t>
            </a:r>
            <a:r>
              <a:rPr lang="en-US" dirty="0"/>
              <a:t>SOLID, DRY, KISS</a:t>
            </a:r>
            <a:r>
              <a:rPr lang="he-IL" dirty="0"/>
              <a:t>)</a:t>
            </a:r>
            <a:endParaRPr lang="en-US" dirty="0"/>
          </a:p>
          <a:p>
            <a:r>
              <a:rPr lang="he-IL" dirty="0"/>
              <a:t>תרגלנו מתן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Code Review</a:t>
            </a:r>
            <a:r>
              <a:rPr lang="he-IL" dirty="0"/>
              <a:t>.</a:t>
            </a:r>
          </a:p>
          <a:p>
            <a:r>
              <a:rPr lang="he-IL" dirty="0"/>
              <a:t>והכי חשוב... </a:t>
            </a:r>
            <a:br>
              <a:rPr lang="en-US" dirty="0"/>
            </a:br>
            <a:r>
              <a:rPr lang="he-IL" dirty="0"/>
              <a:t>הבנו שלכתוב קוד נכון ופשוט זה לא פשוט בכלל, ושאנחנו תמיד צריכים לחשוב בצורה רחבה על המערכת ולבצע תכנון מקדים.</a:t>
            </a:r>
          </a:p>
          <a:p>
            <a:r>
              <a:rPr lang="he-IL" dirty="0"/>
              <a:t>היום נראה את ה-</a:t>
            </a:r>
            <a:r>
              <a:rPr lang="en-US" dirty="0"/>
              <a:t>Design</a:t>
            </a:r>
            <a:r>
              <a:rPr lang="he-IL" dirty="0"/>
              <a:t> של הפרויקט החדש שילווה אותנו עד סוף הסמסטר – </a:t>
            </a:r>
            <a:r>
              <a:rPr lang="he-IL" b="1" dirty="0">
                <a:solidFill>
                  <a:schemeClr val="accent1">
                    <a:lumMod val="75000"/>
                  </a:schemeClr>
                </a:solidFill>
              </a:rPr>
              <a:t>פרויקט הטריוויה</a:t>
            </a:r>
            <a:r>
              <a:rPr lang="he-IL" dirty="0"/>
              <a:t>.</a:t>
            </a:r>
            <a:endParaRPr lang="en-IL" dirty="0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7178557B-562D-496A-A34B-D400562D8CD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357675" y="597366"/>
            <a:ext cx="720000" cy="301800"/>
          </a:xfrm>
        </p:spPr>
        <p:txBody>
          <a:bodyPr/>
          <a:lstStyle/>
          <a:p>
            <a:r>
              <a:rPr lang="he-IL" dirty="0" err="1"/>
              <a:t>רענון</a:t>
            </a:r>
            <a:endParaRPr lang="en-IL" dirty="0"/>
          </a:p>
        </p:txBody>
      </p:sp>
      <p:grpSp>
        <p:nvGrpSpPr>
          <p:cNvPr id="7" name="גרפיקה 288">
            <a:extLst>
              <a:ext uri="{FF2B5EF4-FFF2-40B4-BE49-F238E27FC236}">
                <a16:creationId xmlns:a16="http://schemas.microsoft.com/office/drawing/2014/main" id="{50E145F1-F640-48A1-849A-39D4E4DAD11D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8" name="גרפיקה 288">
              <a:extLst>
                <a:ext uri="{FF2B5EF4-FFF2-40B4-BE49-F238E27FC236}">
                  <a16:creationId xmlns:a16="http://schemas.microsoft.com/office/drawing/2014/main" id="{62C92ECE-1C2B-4645-B00A-AA7D1E3F90B1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12" name="גרפיקה 288">
                <a:extLst>
                  <a:ext uri="{FF2B5EF4-FFF2-40B4-BE49-F238E27FC236}">
                    <a16:creationId xmlns:a16="http://schemas.microsoft.com/office/drawing/2014/main" id="{32F19B4E-350B-49A5-BAEB-123B9E282BDC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3" name="גרפיקה 288">
                <a:extLst>
                  <a:ext uri="{FF2B5EF4-FFF2-40B4-BE49-F238E27FC236}">
                    <a16:creationId xmlns:a16="http://schemas.microsoft.com/office/drawing/2014/main" id="{61B8C531-B51D-4231-8DA7-BA92BA6E5D48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9" name="גרפיקה 288">
              <a:extLst>
                <a:ext uri="{FF2B5EF4-FFF2-40B4-BE49-F238E27FC236}">
                  <a16:creationId xmlns:a16="http://schemas.microsoft.com/office/drawing/2014/main" id="{EEC93D04-B6D9-4C63-BF88-0AF1AF5044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10" name="גרפיקה 288">
                <a:extLst>
                  <a:ext uri="{FF2B5EF4-FFF2-40B4-BE49-F238E27FC236}">
                    <a16:creationId xmlns:a16="http://schemas.microsoft.com/office/drawing/2014/main" id="{6F2EC836-DA8A-432E-B6A3-EFF304DEC82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1" name="גרפיקה 288">
                <a:extLst>
                  <a:ext uri="{FF2B5EF4-FFF2-40B4-BE49-F238E27FC236}">
                    <a16:creationId xmlns:a16="http://schemas.microsoft.com/office/drawing/2014/main" id="{E0049FBC-6C2D-4C76-869A-7EC26EAAA6E6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98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9"/>
          <p:cNvSpPr txBox="1">
            <a:spLocks noGrp="1"/>
          </p:cNvSpPr>
          <p:nvPr>
            <p:ph type="ctrTitle"/>
          </p:nvPr>
        </p:nvSpPr>
        <p:spPr>
          <a:xfrm>
            <a:off x="5505550" y="1093251"/>
            <a:ext cx="3098400" cy="23301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500" b="0" dirty="0">
                <a:solidFill>
                  <a:schemeClr val="lt1"/>
                </a:solidFill>
              </a:rPr>
              <a:t>שיעור </a:t>
            </a:r>
            <a:r>
              <a:rPr lang="he-IL" sz="3500" b="0" dirty="0">
                <a:solidFill>
                  <a:schemeClr val="lt1"/>
                </a:solidFill>
              </a:rPr>
              <a:t>5</a:t>
            </a:r>
            <a:endParaRPr sz="3500" b="0" dirty="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400" dirty="0"/>
              <a:t>יאללה לעבודה</a:t>
            </a:r>
            <a:r>
              <a:rPr lang="iw" sz="6400" dirty="0"/>
              <a:t>!!!</a:t>
            </a:r>
            <a:endParaRPr sz="6400" dirty="0"/>
          </a:p>
        </p:txBody>
      </p:sp>
      <p:sp>
        <p:nvSpPr>
          <p:cNvPr id="25" name="Google Shape;250;p20">
            <a:extLst>
              <a:ext uri="{FF2B5EF4-FFF2-40B4-BE49-F238E27FC236}">
                <a16:creationId xmlns:a16="http://schemas.microsoft.com/office/drawing/2014/main" id="{7F13BAD5-D8C3-460E-83E8-5DDCF884F602}"/>
              </a:ext>
            </a:extLst>
          </p:cNvPr>
          <p:cNvSpPr txBox="1">
            <a:spLocks/>
          </p:cNvSpPr>
          <p:nvPr/>
        </p:nvSpPr>
        <p:spPr>
          <a:xfrm>
            <a:off x="2934327" y="4444439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Design</a:t>
            </a:r>
            <a:endParaRPr lang="he-IL" sz="1400" b="1" dirty="0">
              <a:solidFill>
                <a:schemeClr val="tx1"/>
              </a:solidFill>
            </a:endParaRPr>
          </a:p>
        </p:txBody>
      </p:sp>
      <p:cxnSp>
        <p:nvCxnSpPr>
          <p:cNvPr id="26" name="Google Shape;243;p20">
            <a:extLst>
              <a:ext uri="{FF2B5EF4-FFF2-40B4-BE49-F238E27FC236}">
                <a16:creationId xmlns:a16="http://schemas.microsoft.com/office/drawing/2014/main" id="{6EE158EF-1C70-45DC-9FE7-6051D49566B6}"/>
              </a:ext>
            </a:extLst>
          </p:cNvPr>
          <p:cNvCxnSpPr>
            <a:cxnSpLocks/>
          </p:cNvCxnSpPr>
          <p:nvPr/>
        </p:nvCxnSpPr>
        <p:spPr>
          <a:xfrm flipH="1">
            <a:off x="0" y="4276060"/>
            <a:ext cx="914400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44;p20">
            <a:extLst>
              <a:ext uri="{FF2B5EF4-FFF2-40B4-BE49-F238E27FC236}">
                <a16:creationId xmlns:a16="http://schemas.microsoft.com/office/drawing/2014/main" id="{AE533BAE-F8B1-419B-A170-70A7D97201F8}"/>
              </a:ext>
            </a:extLst>
          </p:cNvPr>
          <p:cNvSpPr/>
          <p:nvPr/>
        </p:nvSpPr>
        <p:spPr>
          <a:xfrm>
            <a:off x="5656844" y="423291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Google Shape;246;p20">
            <a:extLst>
              <a:ext uri="{FF2B5EF4-FFF2-40B4-BE49-F238E27FC236}">
                <a16:creationId xmlns:a16="http://schemas.microsoft.com/office/drawing/2014/main" id="{460881AA-8EE7-4180-9533-C0E638EAFAB6}"/>
              </a:ext>
            </a:extLst>
          </p:cNvPr>
          <p:cNvSpPr/>
          <p:nvPr/>
        </p:nvSpPr>
        <p:spPr>
          <a:xfrm>
            <a:off x="3415158" y="423291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" name="Google Shape;247;p20">
            <a:extLst>
              <a:ext uri="{FF2B5EF4-FFF2-40B4-BE49-F238E27FC236}">
                <a16:creationId xmlns:a16="http://schemas.microsoft.com/office/drawing/2014/main" id="{3C2CE341-97B3-4590-A7F2-23956D2BEC6A}"/>
              </a:ext>
            </a:extLst>
          </p:cNvPr>
          <p:cNvSpPr/>
          <p:nvPr/>
        </p:nvSpPr>
        <p:spPr>
          <a:xfrm>
            <a:off x="7825280" y="423291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248;p20">
            <a:extLst>
              <a:ext uri="{FF2B5EF4-FFF2-40B4-BE49-F238E27FC236}">
                <a16:creationId xmlns:a16="http://schemas.microsoft.com/office/drawing/2014/main" id="{491F5A67-8287-4A77-80E3-CF5A05BACAE4}"/>
              </a:ext>
            </a:extLst>
          </p:cNvPr>
          <p:cNvSpPr txBox="1">
            <a:spLocks/>
          </p:cNvSpPr>
          <p:nvPr/>
        </p:nvSpPr>
        <p:spPr>
          <a:xfrm>
            <a:off x="7383665" y="4444439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 err="1">
                <a:solidFill>
                  <a:schemeClr val="tx1"/>
                </a:solidFill>
              </a:rPr>
              <a:t>רענון</a:t>
            </a:r>
            <a:r>
              <a:rPr lang="he-IL" sz="1400" b="1" dirty="0">
                <a:solidFill>
                  <a:schemeClr val="tx1"/>
                </a:solidFill>
              </a:rPr>
              <a:t> והקדמה</a:t>
            </a:r>
          </a:p>
        </p:txBody>
      </p:sp>
      <p:sp>
        <p:nvSpPr>
          <p:cNvPr id="31" name="Google Shape;251;p20">
            <a:extLst>
              <a:ext uri="{FF2B5EF4-FFF2-40B4-BE49-F238E27FC236}">
                <a16:creationId xmlns:a16="http://schemas.microsoft.com/office/drawing/2014/main" id="{CD9EB1BB-C7FB-4657-BDE3-305F7DAB8A3A}"/>
              </a:ext>
            </a:extLst>
          </p:cNvPr>
          <p:cNvSpPr txBox="1">
            <a:spLocks/>
          </p:cNvSpPr>
          <p:nvPr/>
        </p:nvSpPr>
        <p:spPr>
          <a:xfrm>
            <a:off x="860055" y="4444439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יאללה לעבודה!</a:t>
            </a:r>
          </a:p>
        </p:txBody>
      </p:sp>
      <p:sp>
        <p:nvSpPr>
          <p:cNvPr id="32" name="Google Shape;253;p20">
            <a:extLst>
              <a:ext uri="{FF2B5EF4-FFF2-40B4-BE49-F238E27FC236}">
                <a16:creationId xmlns:a16="http://schemas.microsoft.com/office/drawing/2014/main" id="{E178EAD5-0D2C-4C2A-8FB8-74A1FC621B94}"/>
              </a:ext>
            </a:extLst>
          </p:cNvPr>
          <p:cNvSpPr/>
          <p:nvPr/>
        </p:nvSpPr>
        <p:spPr>
          <a:xfrm>
            <a:off x="1328595" y="424017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Google Shape;250;p20">
            <a:extLst>
              <a:ext uri="{FF2B5EF4-FFF2-40B4-BE49-F238E27FC236}">
                <a16:creationId xmlns:a16="http://schemas.microsoft.com/office/drawing/2014/main" id="{63FF43DD-87AA-46AE-AEC6-2E6BF09B04C3}"/>
              </a:ext>
            </a:extLst>
          </p:cNvPr>
          <p:cNvSpPr txBox="1">
            <a:spLocks/>
          </p:cNvSpPr>
          <p:nvPr/>
        </p:nvSpPr>
        <p:spPr>
          <a:xfrm>
            <a:off x="5176013" y="4444439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הדגמה והסבר כללי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Trivia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he-IL" dirty="0"/>
              <a:t>שיעור 5</a:t>
            </a:r>
          </a:p>
        </p:txBody>
      </p:sp>
      <p:cxnSp>
        <p:nvCxnSpPr>
          <p:cNvPr id="243" name="Google Shape;243;p20"/>
          <p:cNvCxnSpPr>
            <a:cxnSpLocks/>
            <a:endCxn id="247" idx="2"/>
          </p:cNvCxnSpPr>
          <p:nvPr/>
        </p:nvCxnSpPr>
        <p:spPr>
          <a:xfrm flipH="1">
            <a:off x="7825280" y="4107553"/>
            <a:ext cx="131872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5656844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3415158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8366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 err="1"/>
              <a:t>רענון</a:t>
            </a:r>
            <a:r>
              <a:rPr lang="he-IL" sz="1400" b="1" dirty="0"/>
              <a:t> והקדמה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יאללה לעבודה!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0;p20">
            <a:extLst>
              <a:ext uri="{FF2B5EF4-FFF2-40B4-BE49-F238E27FC236}">
                <a16:creationId xmlns:a16="http://schemas.microsoft.com/office/drawing/2014/main" id="{DB0B6D72-DC5E-4407-895B-4A436FBF30CC}"/>
              </a:ext>
            </a:extLst>
          </p:cNvPr>
          <p:cNvSpPr txBox="1">
            <a:spLocks/>
          </p:cNvSpPr>
          <p:nvPr/>
        </p:nvSpPr>
        <p:spPr>
          <a:xfrm>
            <a:off x="5176013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הדגמה והסבר כללי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6F240F0-12C7-4E4C-8DBF-CD5FBA26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7" y="964281"/>
            <a:ext cx="5507976" cy="1523907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250;p20">
            <a:extLst>
              <a:ext uri="{FF2B5EF4-FFF2-40B4-BE49-F238E27FC236}">
                <a16:creationId xmlns:a16="http://schemas.microsoft.com/office/drawing/2014/main" id="{E5F55B56-AB89-4CE3-99D0-73106AB30CD2}"/>
              </a:ext>
            </a:extLst>
          </p:cNvPr>
          <p:cNvSpPr txBox="1">
            <a:spLocks/>
          </p:cNvSpPr>
          <p:nvPr/>
        </p:nvSpPr>
        <p:spPr>
          <a:xfrm>
            <a:off x="2934327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Design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85938-8F12-4458-B3F0-4F0E49BE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339129"/>
            <a:ext cx="8064000" cy="3118200"/>
          </a:xfrm>
        </p:spPr>
        <p:txBody>
          <a:bodyPr anchor="t"/>
          <a:lstStyle/>
          <a:p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פרוטוקול = 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סט מוגדר של חוקים הקובע כללי שיחה בין שני מחשבים.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כדי ששני מחשבים יוכלו לשוחח, בשני הצדדים צריכה להיות תוכנה המדברת את הפרוטוקול המוסכם ביניהם.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פרוטוקול - תזכורת משנה שעברה...</a:t>
            </a:r>
            <a:endParaRPr lang="en-US" dirty="0"/>
          </a:p>
        </p:txBody>
      </p:sp>
      <p:sp>
        <p:nvSpPr>
          <p:cNvPr id="16" name="כותרת 4">
            <a:extLst>
              <a:ext uri="{FF2B5EF4-FFF2-40B4-BE49-F238E27FC236}">
                <a16:creationId xmlns:a16="http://schemas.microsoft.com/office/drawing/2014/main" id="{F2A5856B-E7E9-4CCC-8E72-29342CBEC69C}"/>
              </a:ext>
            </a:extLst>
          </p:cNvPr>
          <p:cNvSpPr txBox="1">
            <a:spLocks/>
          </p:cNvSpPr>
          <p:nvPr/>
        </p:nvSpPr>
        <p:spPr>
          <a:xfrm>
            <a:off x="8357675" y="644288"/>
            <a:ext cx="720000" cy="30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b="1" dirty="0" err="1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רענון</a:t>
            </a:r>
            <a:endParaRPr lang="en-IL" b="1" dirty="0">
              <a:solidFill>
                <a:schemeClr val="accent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7" name="גרפיקה 288">
            <a:extLst>
              <a:ext uri="{FF2B5EF4-FFF2-40B4-BE49-F238E27FC236}">
                <a16:creationId xmlns:a16="http://schemas.microsoft.com/office/drawing/2014/main" id="{ABD7B519-C185-4AD0-9BAD-F9854A837785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18" name="גרפיקה 288">
              <a:extLst>
                <a:ext uri="{FF2B5EF4-FFF2-40B4-BE49-F238E27FC236}">
                  <a16:creationId xmlns:a16="http://schemas.microsoft.com/office/drawing/2014/main" id="{5016E2C8-4E00-4AB1-A987-1E43B754DD09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2" name="גרפיקה 288">
                <a:extLst>
                  <a:ext uri="{FF2B5EF4-FFF2-40B4-BE49-F238E27FC236}">
                    <a16:creationId xmlns:a16="http://schemas.microsoft.com/office/drawing/2014/main" id="{CBE1943F-7A08-4A83-BF7F-B105A83D90D0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288">
                <a:extLst>
                  <a:ext uri="{FF2B5EF4-FFF2-40B4-BE49-F238E27FC236}">
                    <a16:creationId xmlns:a16="http://schemas.microsoft.com/office/drawing/2014/main" id="{A1867E66-4BE3-4A71-9C2B-48D4FDBB2E9E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19" name="גרפיקה 288">
              <a:extLst>
                <a:ext uri="{FF2B5EF4-FFF2-40B4-BE49-F238E27FC236}">
                  <a16:creationId xmlns:a16="http://schemas.microsoft.com/office/drawing/2014/main" id="{0A416E52-8636-4BF9-A348-64AAA2026A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0" name="גרפיקה 288">
                <a:extLst>
                  <a:ext uri="{FF2B5EF4-FFF2-40B4-BE49-F238E27FC236}">
                    <a16:creationId xmlns:a16="http://schemas.microsoft.com/office/drawing/2014/main" id="{F81982E9-9020-4D53-868E-B2B78C7B989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288">
                <a:extLst>
                  <a:ext uri="{FF2B5EF4-FFF2-40B4-BE49-F238E27FC236}">
                    <a16:creationId xmlns:a16="http://schemas.microsoft.com/office/drawing/2014/main" id="{70EAD3B9-D98F-45BC-9C46-9C426B230F0D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77DABBF5-6EAF-46D6-A74A-D7A48835E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831" y="3230832"/>
            <a:ext cx="1988800" cy="1226497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876BC918-D4F2-4DD6-BBFB-D4CB43F5D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55" y="3859114"/>
            <a:ext cx="2580796" cy="598215"/>
          </a:xfrm>
          <a:prstGeom prst="rect">
            <a:avLst/>
          </a:prstGeom>
        </p:spPr>
      </p:pic>
      <p:sp>
        <p:nvSpPr>
          <p:cNvPr id="27" name="Oval Callout 12">
            <a:extLst>
              <a:ext uri="{FF2B5EF4-FFF2-40B4-BE49-F238E27FC236}">
                <a16:creationId xmlns:a16="http://schemas.microsoft.com/office/drawing/2014/main" id="{C5746B3E-1CF6-4713-8F92-2DA9BE7BACB3}"/>
              </a:ext>
            </a:extLst>
          </p:cNvPr>
          <p:cNvSpPr/>
          <p:nvPr/>
        </p:nvSpPr>
        <p:spPr>
          <a:xfrm>
            <a:off x="3055747" y="2974338"/>
            <a:ext cx="1078104" cy="512987"/>
          </a:xfrm>
          <a:prstGeom prst="wedgeEllipseCallout">
            <a:avLst>
              <a:gd name="adj1" fmla="val -46482"/>
              <a:gd name="adj2" fmla="val 47898"/>
            </a:avLst>
          </a:prstGeom>
          <a:solidFill>
            <a:schemeClr val="bg1">
              <a:lumMod val="8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pic>
        <p:nvPicPr>
          <p:cNvPr id="28" name="Picture 2" descr="https://www.google.com/chrome/assets/common/images/chrome_logo_2x.png?mmfb=a5234ae3c4265f687c7fffae2760a907">
            <a:extLst>
              <a:ext uri="{FF2B5EF4-FFF2-40B4-BE49-F238E27FC236}">
                <a16:creationId xmlns:a16="http://schemas.microsoft.com/office/drawing/2014/main" id="{618E9E38-D200-44A9-AD13-988AB5A4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83" y="3570654"/>
            <a:ext cx="880768" cy="2864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77A10A6-930E-42FB-9848-EE8AEB0BDD98}"/>
              </a:ext>
            </a:extLst>
          </p:cNvPr>
          <p:cNvSpPr/>
          <p:nvPr/>
        </p:nvSpPr>
        <p:spPr>
          <a:xfrm>
            <a:off x="5984453" y="3237933"/>
            <a:ext cx="1727001" cy="486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400" b="1" dirty="0">
                <a:solidFill>
                  <a:schemeClr val="tx1"/>
                </a:solidFill>
              </a:rPr>
              <a:t>שרת </a:t>
            </a:r>
            <a:r>
              <a:rPr lang="en-US" sz="2400" b="1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31" name="Oval Callout 12">
            <a:extLst>
              <a:ext uri="{FF2B5EF4-FFF2-40B4-BE49-F238E27FC236}">
                <a16:creationId xmlns:a16="http://schemas.microsoft.com/office/drawing/2014/main" id="{9F0459B7-C32F-44DA-9590-0B8869BDEDEC}"/>
              </a:ext>
            </a:extLst>
          </p:cNvPr>
          <p:cNvSpPr/>
          <p:nvPr/>
        </p:nvSpPr>
        <p:spPr>
          <a:xfrm>
            <a:off x="4751769" y="2981439"/>
            <a:ext cx="1078104" cy="512987"/>
          </a:xfrm>
          <a:prstGeom prst="wedgeEllipseCallout">
            <a:avLst>
              <a:gd name="adj1" fmla="val 45048"/>
              <a:gd name="adj2" fmla="val 46413"/>
            </a:avLst>
          </a:prstGeom>
          <a:solidFill>
            <a:schemeClr val="bg1">
              <a:lumMod val="8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3E8849-D9E4-4C86-916A-06A3487D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306" y="3114281"/>
            <a:ext cx="837318" cy="8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11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7" grpId="0" animBg="1"/>
      <p:bldP spid="29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85938-8F12-4458-B3F0-4F0E49BE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339129"/>
            <a:ext cx="8064000" cy="3118200"/>
          </a:xfrm>
        </p:spPr>
        <p:txBody>
          <a:bodyPr anchor="t"/>
          <a:lstStyle/>
          <a:p>
            <a:pPr marL="457200" indent="-457200"/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HTTP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הוא פרוטוקול מסוג </a:t>
            </a:r>
            <a:r>
              <a:rPr lang="en-US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Stateless</a:t>
            </a:r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(חסר מצב).</a:t>
            </a:r>
            <a:br>
              <a:rPr lang="en-US" sz="1600" b="1" dirty="0">
                <a:solidFill>
                  <a:srgbClr val="0099D5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השרת בפרוטוקול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Stateless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לא צריך להכיר את הלקוחות שלו לאורך זמן ולדעת באיזה "מצב" הם. הוא פשוט עונה לכל הבקשות שנשלחות אליו מבלי לחשוב יותר מדי.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indent="-457200"/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פרוטוקול </a:t>
            </a:r>
            <a: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Stateless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עובד תמיד בצורה של בקשה-תגובה, בקשה-תגובה.</a:t>
            </a:r>
          </a:p>
          <a:p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he-IL" sz="4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פרוטוקול - תזכורת משנה שעברה...</a:t>
            </a:r>
            <a:endParaRPr lang="en-US" dirty="0"/>
          </a:p>
        </p:txBody>
      </p:sp>
      <p:sp>
        <p:nvSpPr>
          <p:cNvPr id="16" name="כותרת 4">
            <a:extLst>
              <a:ext uri="{FF2B5EF4-FFF2-40B4-BE49-F238E27FC236}">
                <a16:creationId xmlns:a16="http://schemas.microsoft.com/office/drawing/2014/main" id="{F2A5856B-E7E9-4CCC-8E72-29342CBEC69C}"/>
              </a:ext>
            </a:extLst>
          </p:cNvPr>
          <p:cNvSpPr txBox="1">
            <a:spLocks/>
          </p:cNvSpPr>
          <p:nvPr/>
        </p:nvSpPr>
        <p:spPr>
          <a:xfrm>
            <a:off x="8357675" y="644288"/>
            <a:ext cx="720000" cy="30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b="1" dirty="0" err="1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רענון</a:t>
            </a:r>
            <a:endParaRPr lang="en-IL" b="1" dirty="0">
              <a:solidFill>
                <a:schemeClr val="accent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7" name="גרפיקה 288">
            <a:extLst>
              <a:ext uri="{FF2B5EF4-FFF2-40B4-BE49-F238E27FC236}">
                <a16:creationId xmlns:a16="http://schemas.microsoft.com/office/drawing/2014/main" id="{ABD7B519-C185-4AD0-9BAD-F9854A837785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18" name="גרפיקה 288">
              <a:extLst>
                <a:ext uri="{FF2B5EF4-FFF2-40B4-BE49-F238E27FC236}">
                  <a16:creationId xmlns:a16="http://schemas.microsoft.com/office/drawing/2014/main" id="{5016E2C8-4E00-4AB1-A987-1E43B754DD09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2" name="גרפיקה 288">
                <a:extLst>
                  <a:ext uri="{FF2B5EF4-FFF2-40B4-BE49-F238E27FC236}">
                    <a16:creationId xmlns:a16="http://schemas.microsoft.com/office/drawing/2014/main" id="{CBE1943F-7A08-4A83-BF7F-B105A83D90D0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288">
                <a:extLst>
                  <a:ext uri="{FF2B5EF4-FFF2-40B4-BE49-F238E27FC236}">
                    <a16:creationId xmlns:a16="http://schemas.microsoft.com/office/drawing/2014/main" id="{A1867E66-4BE3-4A71-9C2B-48D4FDBB2E9E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19" name="גרפיקה 288">
              <a:extLst>
                <a:ext uri="{FF2B5EF4-FFF2-40B4-BE49-F238E27FC236}">
                  <a16:creationId xmlns:a16="http://schemas.microsoft.com/office/drawing/2014/main" id="{0A416E52-8636-4BF9-A348-64AAA2026A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0" name="גרפיקה 288">
                <a:extLst>
                  <a:ext uri="{FF2B5EF4-FFF2-40B4-BE49-F238E27FC236}">
                    <a16:creationId xmlns:a16="http://schemas.microsoft.com/office/drawing/2014/main" id="{F81982E9-9020-4D53-868E-B2B78C7B989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288">
                <a:extLst>
                  <a:ext uri="{FF2B5EF4-FFF2-40B4-BE49-F238E27FC236}">
                    <a16:creationId xmlns:a16="http://schemas.microsoft.com/office/drawing/2014/main" id="{70EAD3B9-D98F-45BC-9C46-9C426B230F0D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77DABBF5-6EAF-46D6-A74A-D7A48835E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831" y="3230832"/>
            <a:ext cx="1988800" cy="1226497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876BC918-D4F2-4DD6-BBFB-D4CB43F5D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55" y="3859114"/>
            <a:ext cx="2580796" cy="5982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3E8849-D9E4-4C86-916A-06A3487D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791" y="3258111"/>
            <a:ext cx="837318" cy="8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9">
            <a:extLst>
              <a:ext uri="{FF2B5EF4-FFF2-40B4-BE49-F238E27FC236}">
                <a16:creationId xmlns:a16="http://schemas.microsoft.com/office/drawing/2014/main" id="{7F345069-1EBF-4AC2-B862-F9FFF9E5B1F7}"/>
              </a:ext>
            </a:extLst>
          </p:cNvPr>
          <p:cNvSpPr/>
          <p:nvPr/>
        </p:nvSpPr>
        <p:spPr>
          <a:xfrm rot="198146">
            <a:off x="3361702" y="3410848"/>
            <a:ext cx="1618969" cy="490187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Request</a:t>
            </a:r>
          </a:p>
        </p:txBody>
      </p:sp>
      <p:sp>
        <p:nvSpPr>
          <p:cNvPr id="30" name="Right Arrow 10">
            <a:extLst>
              <a:ext uri="{FF2B5EF4-FFF2-40B4-BE49-F238E27FC236}">
                <a16:creationId xmlns:a16="http://schemas.microsoft.com/office/drawing/2014/main" id="{1453ADE4-0CD5-4DF2-A838-3C3F27D72C01}"/>
              </a:ext>
            </a:extLst>
          </p:cNvPr>
          <p:cNvSpPr/>
          <p:nvPr/>
        </p:nvSpPr>
        <p:spPr>
          <a:xfrm rot="198146" flipH="1">
            <a:off x="3299753" y="3995024"/>
            <a:ext cx="1672421" cy="49018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Response</a:t>
            </a:r>
          </a:p>
        </p:txBody>
      </p:sp>
      <p:sp>
        <p:nvSpPr>
          <p:cNvPr id="32" name="Right Arrow 11">
            <a:extLst>
              <a:ext uri="{FF2B5EF4-FFF2-40B4-BE49-F238E27FC236}">
                <a16:creationId xmlns:a16="http://schemas.microsoft.com/office/drawing/2014/main" id="{66B8F29C-0116-4996-B848-7161B3EADAA9}"/>
              </a:ext>
            </a:extLst>
          </p:cNvPr>
          <p:cNvSpPr/>
          <p:nvPr/>
        </p:nvSpPr>
        <p:spPr>
          <a:xfrm rot="198146">
            <a:off x="3392656" y="3519938"/>
            <a:ext cx="1618969" cy="490187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Request 2</a:t>
            </a:r>
          </a:p>
        </p:txBody>
      </p:sp>
      <p:sp>
        <p:nvSpPr>
          <p:cNvPr id="33" name="Right Arrow 12">
            <a:extLst>
              <a:ext uri="{FF2B5EF4-FFF2-40B4-BE49-F238E27FC236}">
                <a16:creationId xmlns:a16="http://schemas.microsoft.com/office/drawing/2014/main" id="{76CA3068-A7B1-468C-A133-21B4EDA23C43}"/>
              </a:ext>
            </a:extLst>
          </p:cNvPr>
          <p:cNvSpPr/>
          <p:nvPr/>
        </p:nvSpPr>
        <p:spPr>
          <a:xfrm rot="198146" flipH="1">
            <a:off x="3330707" y="4104114"/>
            <a:ext cx="1672421" cy="49018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Response</a:t>
            </a:r>
            <a:r>
              <a:rPr lang="he-IL" b="1" dirty="0"/>
              <a:t> </a:t>
            </a:r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041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6" grpId="0" animBg="1"/>
      <p:bldP spid="26" grpId="1" animBg="1"/>
      <p:bldP spid="30" grpId="0" animBg="1"/>
      <p:bldP spid="30" grpId="1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85938-8F12-4458-B3F0-4F0E49BE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339129"/>
            <a:ext cx="8064000" cy="3118200"/>
          </a:xfrm>
        </p:spPr>
        <p:txBody>
          <a:bodyPr anchor="t"/>
          <a:lstStyle/>
          <a:p>
            <a:pPr marL="457200" indent="-457200"/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פרוטוקול מסוג </a:t>
            </a:r>
            <a:r>
              <a:rPr lang="en-US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Stateful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מבקש לנהל עם הלקוחות שלו שיחה מורכבת יותר מאשר בקשה-תגובה.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indent="-457200"/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השיחה לרוב מורכבת משלבים שונים, והלקוח עובר בין </a:t>
            </a:r>
            <a:r>
              <a:rPr lang="he-IL" sz="16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מצבים 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States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  <a:r>
              <a:rPr lang="he-IL" sz="1600" b="1" dirty="0">
                <a:solidFill>
                  <a:srgbClr val="0099D5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שונים</a:t>
            </a:r>
            <a:r>
              <a:rPr lang="he-IL" sz="1600" b="1" dirty="0">
                <a:solidFill>
                  <a:srgbClr val="0099D5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במהלך השיחה.</a:t>
            </a:r>
          </a:p>
          <a:p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he-IL" sz="4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פרוטוקול - תזכורת משנה שעברה...</a:t>
            </a:r>
            <a:endParaRPr lang="en-US" dirty="0"/>
          </a:p>
        </p:txBody>
      </p:sp>
      <p:sp>
        <p:nvSpPr>
          <p:cNvPr id="16" name="כותרת 4">
            <a:extLst>
              <a:ext uri="{FF2B5EF4-FFF2-40B4-BE49-F238E27FC236}">
                <a16:creationId xmlns:a16="http://schemas.microsoft.com/office/drawing/2014/main" id="{F2A5856B-E7E9-4CCC-8E72-29342CBEC69C}"/>
              </a:ext>
            </a:extLst>
          </p:cNvPr>
          <p:cNvSpPr txBox="1">
            <a:spLocks/>
          </p:cNvSpPr>
          <p:nvPr/>
        </p:nvSpPr>
        <p:spPr>
          <a:xfrm>
            <a:off x="8357675" y="644288"/>
            <a:ext cx="720000" cy="30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b="1" dirty="0" err="1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רענון</a:t>
            </a:r>
            <a:endParaRPr lang="en-IL" b="1" dirty="0">
              <a:solidFill>
                <a:schemeClr val="accent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7" name="גרפיקה 288">
            <a:extLst>
              <a:ext uri="{FF2B5EF4-FFF2-40B4-BE49-F238E27FC236}">
                <a16:creationId xmlns:a16="http://schemas.microsoft.com/office/drawing/2014/main" id="{ABD7B519-C185-4AD0-9BAD-F9854A837785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18" name="גרפיקה 288">
              <a:extLst>
                <a:ext uri="{FF2B5EF4-FFF2-40B4-BE49-F238E27FC236}">
                  <a16:creationId xmlns:a16="http://schemas.microsoft.com/office/drawing/2014/main" id="{5016E2C8-4E00-4AB1-A987-1E43B754DD09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2" name="גרפיקה 288">
                <a:extLst>
                  <a:ext uri="{FF2B5EF4-FFF2-40B4-BE49-F238E27FC236}">
                    <a16:creationId xmlns:a16="http://schemas.microsoft.com/office/drawing/2014/main" id="{CBE1943F-7A08-4A83-BF7F-B105A83D90D0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288">
                <a:extLst>
                  <a:ext uri="{FF2B5EF4-FFF2-40B4-BE49-F238E27FC236}">
                    <a16:creationId xmlns:a16="http://schemas.microsoft.com/office/drawing/2014/main" id="{A1867E66-4BE3-4A71-9C2B-48D4FDBB2E9E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19" name="גרפיקה 288">
              <a:extLst>
                <a:ext uri="{FF2B5EF4-FFF2-40B4-BE49-F238E27FC236}">
                  <a16:creationId xmlns:a16="http://schemas.microsoft.com/office/drawing/2014/main" id="{0A416E52-8636-4BF9-A348-64AAA2026A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0" name="גרפיקה 288">
                <a:extLst>
                  <a:ext uri="{FF2B5EF4-FFF2-40B4-BE49-F238E27FC236}">
                    <a16:creationId xmlns:a16="http://schemas.microsoft.com/office/drawing/2014/main" id="{F81982E9-9020-4D53-868E-B2B78C7B989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288">
                <a:extLst>
                  <a:ext uri="{FF2B5EF4-FFF2-40B4-BE49-F238E27FC236}">
                    <a16:creationId xmlns:a16="http://schemas.microsoft.com/office/drawing/2014/main" id="{70EAD3B9-D98F-45BC-9C46-9C426B230F0D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77DABBF5-6EAF-46D6-A74A-D7A48835E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831" y="3230832"/>
            <a:ext cx="1988800" cy="1226497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876BC918-D4F2-4DD6-BBFB-D4CB43F5D9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55" y="3859114"/>
            <a:ext cx="2580796" cy="5982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3E8849-D9E4-4C86-916A-06A3487D4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791" y="3258111"/>
            <a:ext cx="837318" cy="8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9">
            <a:extLst>
              <a:ext uri="{FF2B5EF4-FFF2-40B4-BE49-F238E27FC236}">
                <a16:creationId xmlns:a16="http://schemas.microsoft.com/office/drawing/2014/main" id="{7F345069-1EBF-4AC2-B862-F9FFF9E5B1F7}"/>
              </a:ext>
            </a:extLst>
          </p:cNvPr>
          <p:cNvSpPr/>
          <p:nvPr/>
        </p:nvSpPr>
        <p:spPr>
          <a:xfrm rot="198146">
            <a:off x="3361701" y="2927960"/>
            <a:ext cx="1618969" cy="490187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Hello</a:t>
            </a:r>
          </a:p>
        </p:txBody>
      </p:sp>
      <p:sp>
        <p:nvSpPr>
          <p:cNvPr id="30" name="Right Arrow 10">
            <a:extLst>
              <a:ext uri="{FF2B5EF4-FFF2-40B4-BE49-F238E27FC236}">
                <a16:creationId xmlns:a16="http://schemas.microsoft.com/office/drawing/2014/main" id="{1453ADE4-0CD5-4DF2-A838-3C3F27D72C01}"/>
              </a:ext>
            </a:extLst>
          </p:cNvPr>
          <p:cNvSpPr/>
          <p:nvPr/>
        </p:nvSpPr>
        <p:spPr>
          <a:xfrm rot="198146" flipH="1">
            <a:off x="3299751" y="3325001"/>
            <a:ext cx="1672421" cy="49018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Welcome</a:t>
            </a:r>
          </a:p>
        </p:txBody>
      </p:sp>
      <p:sp>
        <p:nvSpPr>
          <p:cNvPr id="32" name="Right Arrow 11">
            <a:extLst>
              <a:ext uri="{FF2B5EF4-FFF2-40B4-BE49-F238E27FC236}">
                <a16:creationId xmlns:a16="http://schemas.microsoft.com/office/drawing/2014/main" id="{66B8F29C-0116-4996-B848-7161B3EADAA9}"/>
              </a:ext>
            </a:extLst>
          </p:cNvPr>
          <p:cNvSpPr/>
          <p:nvPr/>
        </p:nvSpPr>
        <p:spPr>
          <a:xfrm rot="198146">
            <a:off x="3392656" y="3973325"/>
            <a:ext cx="1618969" cy="490187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Give me data</a:t>
            </a:r>
          </a:p>
        </p:txBody>
      </p:sp>
      <p:sp>
        <p:nvSpPr>
          <p:cNvPr id="33" name="Right Arrow 12">
            <a:extLst>
              <a:ext uri="{FF2B5EF4-FFF2-40B4-BE49-F238E27FC236}">
                <a16:creationId xmlns:a16="http://schemas.microsoft.com/office/drawing/2014/main" id="{76CA3068-A7B1-468C-A133-21B4EDA23C43}"/>
              </a:ext>
            </a:extLst>
          </p:cNvPr>
          <p:cNvSpPr/>
          <p:nvPr/>
        </p:nvSpPr>
        <p:spPr>
          <a:xfrm rot="198146" flipH="1">
            <a:off x="3330706" y="4401979"/>
            <a:ext cx="1672421" cy="49018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There you go</a:t>
            </a:r>
          </a:p>
        </p:txBody>
      </p:sp>
    </p:spTree>
    <p:extLst>
      <p:ext uri="{BB962C8B-B14F-4D97-AF65-F5344CB8AC3E}">
        <p14:creationId xmlns:p14="http://schemas.microsoft.com/office/powerpoint/2010/main" val="91976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6" grpId="0" animBg="1"/>
      <p:bldP spid="30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285938-8F12-4458-B3F0-4F0E49BE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93531"/>
            <a:ext cx="8064000" cy="3118200"/>
          </a:xfrm>
        </p:spPr>
        <p:txBody>
          <a:bodyPr anchor="t"/>
          <a:lstStyle/>
          <a:p>
            <a:r>
              <a:rPr lang="he-IL" dirty="0"/>
              <a:t>אילו מצבים (</a:t>
            </a:r>
            <a:r>
              <a:rPr lang="en-US" dirty="0"/>
              <a:t>States</a:t>
            </a:r>
            <a:r>
              <a:rPr lang="he-IL" dirty="0"/>
              <a:t>) קיימים עבור הלקוח?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25ECC0-8837-4397-A188-6BEC4889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מצב (</a:t>
            </a:r>
            <a:r>
              <a:rPr lang="en-US" dirty="0"/>
              <a:t>state</a:t>
            </a:r>
            <a:r>
              <a:rPr lang="he-IL" dirty="0"/>
              <a:t>) - תזכורת משנה שעברה...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1DC19D-3DD2-4DE9-9F4B-E24DEAFBBFE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6" name="כותרת 4">
            <a:extLst>
              <a:ext uri="{FF2B5EF4-FFF2-40B4-BE49-F238E27FC236}">
                <a16:creationId xmlns:a16="http://schemas.microsoft.com/office/drawing/2014/main" id="{F2A5856B-E7E9-4CCC-8E72-29342CBEC69C}"/>
              </a:ext>
            </a:extLst>
          </p:cNvPr>
          <p:cNvSpPr txBox="1">
            <a:spLocks/>
          </p:cNvSpPr>
          <p:nvPr/>
        </p:nvSpPr>
        <p:spPr>
          <a:xfrm>
            <a:off x="8357675" y="644288"/>
            <a:ext cx="720000" cy="30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+mj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b="1" dirty="0" err="1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רענון</a:t>
            </a:r>
            <a:endParaRPr lang="en-IL" b="1" dirty="0">
              <a:solidFill>
                <a:schemeClr val="accent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7" name="גרפיקה 288">
            <a:extLst>
              <a:ext uri="{FF2B5EF4-FFF2-40B4-BE49-F238E27FC236}">
                <a16:creationId xmlns:a16="http://schemas.microsoft.com/office/drawing/2014/main" id="{ABD7B519-C185-4AD0-9BAD-F9854A837785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18" name="גרפיקה 288">
              <a:extLst>
                <a:ext uri="{FF2B5EF4-FFF2-40B4-BE49-F238E27FC236}">
                  <a16:creationId xmlns:a16="http://schemas.microsoft.com/office/drawing/2014/main" id="{5016E2C8-4E00-4AB1-A987-1E43B754DD09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2" name="גרפיקה 288">
                <a:extLst>
                  <a:ext uri="{FF2B5EF4-FFF2-40B4-BE49-F238E27FC236}">
                    <a16:creationId xmlns:a16="http://schemas.microsoft.com/office/drawing/2014/main" id="{CBE1943F-7A08-4A83-BF7F-B105A83D90D0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288">
                <a:extLst>
                  <a:ext uri="{FF2B5EF4-FFF2-40B4-BE49-F238E27FC236}">
                    <a16:creationId xmlns:a16="http://schemas.microsoft.com/office/drawing/2014/main" id="{A1867E66-4BE3-4A71-9C2B-48D4FDBB2E9E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19" name="גרפיקה 288">
              <a:extLst>
                <a:ext uri="{FF2B5EF4-FFF2-40B4-BE49-F238E27FC236}">
                  <a16:creationId xmlns:a16="http://schemas.microsoft.com/office/drawing/2014/main" id="{0A416E52-8636-4BF9-A348-64AAA2026A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0" name="גרפיקה 288">
                <a:extLst>
                  <a:ext uri="{FF2B5EF4-FFF2-40B4-BE49-F238E27FC236}">
                    <a16:creationId xmlns:a16="http://schemas.microsoft.com/office/drawing/2014/main" id="{F81982E9-9020-4D53-868E-B2B78C7B989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288">
                <a:extLst>
                  <a:ext uri="{FF2B5EF4-FFF2-40B4-BE49-F238E27FC236}">
                    <a16:creationId xmlns:a16="http://schemas.microsoft.com/office/drawing/2014/main" id="{70EAD3B9-D98F-45BC-9C46-9C426B230F0D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27" name="Picture 2" descr="http://images1.calcalist.co.il/PicServer2/20122005/479292/YE1701722.jpg_LM.jpg">
            <a:extLst>
              <a:ext uri="{FF2B5EF4-FFF2-40B4-BE49-F238E27FC236}">
                <a16:creationId xmlns:a16="http://schemas.microsoft.com/office/drawing/2014/main" id="{83294D1F-D102-4447-9A28-670C12899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t="20681" r="21039"/>
          <a:stretch/>
        </p:blipFill>
        <p:spPr bwMode="auto">
          <a:xfrm>
            <a:off x="688231" y="1380102"/>
            <a:ext cx="1952099" cy="1594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Down Arrow 22">
            <a:extLst>
              <a:ext uri="{FF2B5EF4-FFF2-40B4-BE49-F238E27FC236}">
                <a16:creationId xmlns:a16="http://schemas.microsoft.com/office/drawing/2014/main" id="{45CB9CF4-EF00-4B6E-ADAD-41ACA08C211E}"/>
              </a:ext>
            </a:extLst>
          </p:cNvPr>
          <p:cNvSpPr/>
          <p:nvPr/>
        </p:nvSpPr>
        <p:spPr>
          <a:xfrm>
            <a:off x="7431461" y="2237408"/>
            <a:ext cx="305833" cy="371329"/>
          </a:xfrm>
          <a:prstGeom prst="downArrow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8">
            <a:extLst>
              <a:ext uri="{FF2B5EF4-FFF2-40B4-BE49-F238E27FC236}">
                <a16:creationId xmlns:a16="http://schemas.microsoft.com/office/drawing/2014/main" id="{2EFA91A9-AFC7-4249-BB4F-44C4491EC3A2}"/>
              </a:ext>
            </a:extLst>
          </p:cNvPr>
          <p:cNvSpPr/>
          <p:nvPr/>
        </p:nvSpPr>
        <p:spPr>
          <a:xfrm>
            <a:off x="5384283" y="1715557"/>
            <a:ext cx="2416543" cy="461812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000" b="1" dirty="0">
                <a:solidFill>
                  <a:schemeClr val="tx1"/>
                </a:solidFill>
              </a:rPr>
              <a:t>לקוח בחנות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25606483-60D9-446F-8B9D-185420CCEA9D}"/>
              </a:ext>
            </a:extLst>
          </p:cNvPr>
          <p:cNvSpPr/>
          <p:nvPr/>
        </p:nvSpPr>
        <p:spPr>
          <a:xfrm>
            <a:off x="5384283" y="2660223"/>
            <a:ext cx="2416543" cy="461812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000" b="1" dirty="0">
                <a:solidFill>
                  <a:schemeClr val="tx1"/>
                </a:solidFill>
              </a:rPr>
              <a:t>לקוח יודע את המחיר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C2BEDF27-9B51-48C7-9CAA-4C5F7E0F7C4E}"/>
              </a:ext>
            </a:extLst>
          </p:cNvPr>
          <p:cNvSpPr/>
          <p:nvPr/>
        </p:nvSpPr>
        <p:spPr>
          <a:xfrm>
            <a:off x="5384282" y="3579549"/>
            <a:ext cx="2416544" cy="461812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000" b="1" dirty="0">
                <a:solidFill>
                  <a:schemeClr val="tx1"/>
                </a:solidFill>
              </a:rPr>
              <a:t>לקוח מחכה לעודף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Rounded Rectangle 11">
            <a:extLst>
              <a:ext uri="{FF2B5EF4-FFF2-40B4-BE49-F238E27FC236}">
                <a16:creationId xmlns:a16="http://schemas.microsoft.com/office/drawing/2014/main" id="{C57BD58C-490F-4D7C-8AEE-B2A8D9374338}"/>
              </a:ext>
            </a:extLst>
          </p:cNvPr>
          <p:cNvSpPr/>
          <p:nvPr/>
        </p:nvSpPr>
        <p:spPr>
          <a:xfrm>
            <a:off x="5130670" y="2200421"/>
            <a:ext cx="2217121" cy="40831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he-IL" b="1" dirty="0">
                <a:solidFill>
                  <a:schemeClr val="tx1"/>
                </a:solidFill>
              </a:rPr>
              <a:t>לקוח שאל מחיר וקיבל תשובה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48AD0B51-E2E2-4BB9-BB8F-602F3B773920}"/>
              </a:ext>
            </a:extLst>
          </p:cNvPr>
          <p:cNvSpPr/>
          <p:nvPr/>
        </p:nvSpPr>
        <p:spPr>
          <a:xfrm>
            <a:off x="5309229" y="4048366"/>
            <a:ext cx="2038562" cy="40831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he-IL" b="1" dirty="0">
                <a:solidFill>
                  <a:schemeClr val="tx1"/>
                </a:solidFill>
              </a:rPr>
              <a:t>לקוח קיבל עודף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13">
            <a:extLst>
              <a:ext uri="{FF2B5EF4-FFF2-40B4-BE49-F238E27FC236}">
                <a16:creationId xmlns:a16="http://schemas.microsoft.com/office/drawing/2014/main" id="{79D0F6D9-7A03-4A22-ACBF-00C191333947}"/>
              </a:ext>
            </a:extLst>
          </p:cNvPr>
          <p:cNvSpPr/>
          <p:nvPr/>
        </p:nvSpPr>
        <p:spPr>
          <a:xfrm>
            <a:off x="5400725" y="3132717"/>
            <a:ext cx="1947066" cy="40831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he-IL" b="1" dirty="0">
                <a:solidFill>
                  <a:schemeClr val="tx1"/>
                </a:solidFill>
              </a:rPr>
              <a:t>לקוח העביר כסף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ounded Rectangle 14">
            <a:extLst>
              <a:ext uri="{FF2B5EF4-FFF2-40B4-BE49-F238E27FC236}">
                <a16:creationId xmlns:a16="http://schemas.microsoft.com/office/drawing/2014/main" id="{B0C6D787-992D-45D4-83E9-129229D4C852}"/>
              </a:ext>
            </a:extLst>
          </p:cNvPr>
          <p:cNvSpPr/>
          <p:nvPr/>
        </p:nvSpPr>
        <p:spPr>
          <a:xfrm>
            <a:off x="5384282" y="4517373"/>
            <a:ext cx="2416544" cy="451859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000" b="1" dirty="0">
                <a:solidFill>
                  <a:schemeClr val="tx1"/>
                </a:solidFill>
              </a:rPr>
              <a:t>לקוח מחכה למוצר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Rounded Rectangle 16">
            <a:extLst>
              <a:ext uri="{FF2B5EF4-FFF2-40B4-BE49-F238E27FC236}">
                <a16:creationId xmlns:a16="http://schemas.microsoft.com/office/drawing/2014/main" id="{CBEBEC0F-91D8-4650-B0A8-6818983F2EF0}"/>
              </a:ext>
            </a:extLst>
          </p:cNvPr>
          <p:cNvSpPr/>
          <p:nvPr/>
        </p:nvSpPr>
        <p:spPr>
          <a:xfrm>
            <a:off x="6882714" y="5614308"/>
            <a:ext cx="1957177" cy="40831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b="1" dirty="0">
                <a:solidFill>
                  <a:schemeClr val="tx1"/>
                </a:solidFill>
              </a:rPr>
              <a:t>לקוח קיבל מוצר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6A1D30B3-92F3-4E6D-991C-39DD02FCB4DB}"/>
              </a:ext>
            </a:extLst>
          </p:cNvPr>
          <p:cNvSpPr/>
          <p:nvPr/>
        </p:nvSpPr>
        <p:spPr>
          <a:xfrm>
            <a:off x="6143177" y="6073166"/>
            <a:ext cx="3553602" cy="56831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400" b="1" dirty="0">
                <a:solidFill>
                  <a:schemeClr val="tx1"/>
                </a:solidFill>
              </a:rPr>
              <a:t>לקוח סיים קניה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1" name="Down Arrow 25">
            <a:extLst>
              <a:ext uri="{FF2B5EF4-FFF2-40B4-BE49-F238E27FC236}">
                <a16:creationId xmlns:a16="http://schemas.microsoft.com/office/drawing/2014/main" id="{C1877B37-185F-4CA0-A2D7-D9B7EA936E7D}"/>
              </a:ext>
            </a:extLst>
          </p:cNvPr>
          <p:cNvSpPr/>
          <p:nvPr/>
        </p:nvSpPr>
        <p:spPr>
          <a:xfrm>
            <a:off x="7431461" y="3173521"/>
            <a:ext cx="302155" cy="371329"/>
          </a:xfrm>
          <a:prstGeom prst="downArrow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26">
            <a:extLst>
              <a:ext uri="{FF2B5EF4-FFF2-40B4-BE49-F238E27FC236}">
                <a16:creationId xmlns:a16="http://schemas.microsoft.com/office/drawing/2014/main" id="{1EB91D4E-0475-410E-854F-4083DE9A99F5}"/>
              </a:ext>
            </a:extLst>
          </p:cNvPr>
          <p:cNvSpPr/>
          <p:nvPr/>
        </p:nvSpPr>
        <p:spPr>
          <a:xfrm>
            <a:off x="7423231" y="4098767"/>
            <a:ext cx="302155" cy="380302"/>
          </a:xfrm>
          <a:prstGeom prst="downArrow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27">
            <a:extLst>
              <a:ext uri="{FF2B5EF4-FFF2-40B4-BE49-F238E27FC236}">
                <a16:creationId xmlns:a16="http://schemas.microsoft.com/office/drawing/2014/main" id="{262AF51E-C72E-4945-A5F3-90AFFE4BEDB2}"/>
              </a:ext>
            </a:extLst>
          </p:cNvPr>
          <p:cNvSpPr/>
          <p:nvPr/>
        </p:nvSpPr>
        <p:spPr>
          <a:xfrm>
            <a:off x="8930253" y="5644726"/>
            <a:ext cx="445907" cy="42844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ular Callout 24">
            <a:extLst>
              <a:ext uri="{FF2B5EF4-FFF2-40B4-BE49-F238E27FC236}">
                <a16:creationId xmlns:a16="http://schemas.microsoft.com/office/drawing/2014/main" id="{3761BC88-5D0D-498B-B226-5BEC05D18539}"/>
              </a:ext>
            </a:extLst>
          </p:cNvPr>
          <p:cNvSpPr/>
          <p:nvPr/>
        </p:nvSpPr>
        <p:spPr>
          <a:xfrm>
            <a:off x="731520" y="3250247"/>
            <a:ext cx="4139169" cy="1206435"/>
          </a:xfrm>
          <a:prstGeom prst="wedgeRoundRectCallout">
            <a:avLst>
              <a:gd name="adj1" fmla="val 60442"/>
              <a:gd name="adj2" fmla="val -26112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 rtl="1"/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הריבועים הגדולים מייצגים מצבים (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States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).</a:t>
            </a:r>
          </a:p>
          <a:p>
            <a:pPr algn="r" rtl="1"/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הטקסט שביניהם מייצג פעולות (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Actions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).</a:t>
            </a:r>
          </a:p>
          <a:p>
            <a:pPr algn="r" rtl="1"/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כדי לעבור בין מצבים צריכה להתרחש פעולה.</a:t>
            </a:r>
            <a:endParaRPr lang="en-US" sz="11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4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8" grpId="0" animBg="1"/>
      <p:bldP spid="29" grpId="0" animBg="1"/>
      <p:bldP spid="31" grpId="0" animBg="1"/>
      <p:bldP spid="34" grpId="0" animBg="1"/>
      <p:bldP spid="35" grpId="0"/>
      <p:bldP spid="36" grpId="0"/>
      <p:bldP spid="37" grpId="0"/>
      <p:bldP spid="38" grpId="0" animBg="1"/>
      <p:bldP spid="39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theme/theme1.xml><?xml version="1.0" encoding="utf-8"?>
<a:theme xmlns:a="http://schemas.openxmlformats.org/drawingml/2006/main" name="מגשימים - מבוא לתכנות">
  <a:themeElements>
    <a:clrScheme name="עקרונות מתקדמים בתכנות">
      <a:dk1>
        <a:srgbClr val="141C3A"/>
      </a:dk1>
      <a:lt1>
        <a:srgbClr val="FFFFFF"/>
      </a:lt1>
      <a:dk2>
        <a:srgbClr val="E94249"/>
      </a:dk2>
      <a:lt2>
        <a:srgbClr val="F1F3FE"/>
      </a:lt2>
      <a:accent1>
        <a:srgbClr val="91B3FF"/>
      </a:accent1>
      <a:accent2>
        <a:srgbClr val="DCF25B"/>
      </a:accent2>
      <a:accent3>
        <a:srgbClr val="1CABB5"/>
      </a:accent3>
      <a:accent4>
        <a:srgbClr val="FFFFFF"/>
      </a:accent4>
      <a:accent5>
        <a:srgbClr val="FFFFFF"/>
      </a:accent5>
      <a:accent6>
        <a:srgbClr val="FFFFFF"/>
      </a:accent6>
      <a:hlink>
        <a:srgbClr val="1CABB5"/>
      </a:hlink>
      <a:folHlink>
        <a:srgbClr val="1CABB5"/>
      </a:folHlink>
    </a:clrScheme>
    <a:fontScheme name="התאמה אישית 8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 rtl="1">
          <a:defRPr sz="1500" dirty="0" smtClean="0">
            <a:latin typeface="Arimo" panose="020B0604020202020204" charset="0"/>
            <a:ea typeface="Arimo" panose="020B0604020202020204" charset="0"/>
            <a:cs typeface="Arimo" panose="020B060402020202020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15079</TotalTime>
  <Words>3508</Words>
  <Application>Microsoft Office PowerPoint</Application>
  <PresentationFormat>On-screen Show (16:9)</PresentationFormat>
  <Paragraphs>489</Paragraphs>
  <Slides>40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Calibri</vt:lpstr>
      <vt:lpstr>Wingdings</vt:lpstr>
      <vt:lpstr>Courier New</vt:lpstr>
      <vt:lpstr>Arial</vt:lpstr>
      <vt:lpstr>Arimo</vt:lpstr>
      <vt:lpstr>Tahoma</vt:lpstr>
      <vt:lpstr>Verdana</vt:lpstr>
      <vt:lpstr>Consolas</vt:lpstr>
      <vt:lpstr>מגשימים - מבוא לתכנות</vt:lpstr>
      <vt:lpstr>אייקונים</vt:lpstr>
      <vt:lpstr>PowerPoint Presentation</vt:lpstr>
      <vt:lpstr>פרויקט הטריוויה</vt:lpstr>
      <vt:lpstr>בשיעור הקודם</vt:lpstr>
      <vt:lpstr>Trivia</vt:lpstr>
      <vt:lpstr>פרוטוקול - תזכורת משנה שעברה...</vt:lpstr>
      <vt:lpstr>פרוטוקול - תזכורת משנה שעברה...</vt:lpstr>
      <vt:lpstr>פרוטוקול - תזכורת משנה שעברה...</vt:lpstr>
      <vt:lpstr>מצב (state) - תזכורת משנה שעברה...</vt:lpstr>
      <vt:lpstr>מצב (state) - תזכורת משנה שעברה...</vt:lpstr>
      <vt:lpstr>Trivia</vt:lpstr>
      <vt:lpstr>TRIVIA DEMO</vt:lpstr>
      <vt:lpstr>טריוויה – שיחה בין לקוחות לשרת</vt:lpstr>
      <vt:lpstr>ניהול המשחק</vt:lpstr>
      <vt:lpstr>טריוויה - פרוטוקול השיחה</vt:lpstr>
      <vt:lpstr>טריוויה - פרוטוקול השיחה</vt:lpstr>
      <vt:lpstr>טריוויה - פרוטוקול השיחה</vt:lpstr>
      <vt:lpstr>טריוויה - פרוטוקול השיחה</vt:lpstr>
      <vt:lpstr>טריוויה - פרוטוקול השיחה</vt:lpstr>
      <vt:lpstr>טריוויה - פרוטוקול השיחה</vt:lpstr>
      <vt:lpstr>Trivia</vt:lpstr>
      <vt:lpstr>טריוויה – גרסה 1</vt:lpstr>
      <vt:lpstr>טריוויה – גרסה 1</vt:lpstr>
      <vt:lpstr>טריוויה – גרסה 1</vt:lpstr>
      <vt:lpstr>טריוויה – מחלקות חשובות</vt:lpstr>
      <vt:lpstr>טריוויה – מחלקות חשובות</vt:lpstr>
      <vt:lpstr>טריוויה – מחלקות חשובות</vt:lpstr>
      <vt:lpstr>טריוויה – מחלקות חשובות</vt:lpstr>
      <vt:lpstr>טריוויה – מחלקות חשובות</vt:lpstr>
      <vt:lpstr>טריוויה – מחלקות חשובות</vt:lpstr>
      <vt:lpstr>טריוויה – מחלקות חשובות</vt:lpstr>
      <vt:lpstr>טריוויה – מחלקות חשובות</vt:lpstr>
      <vt:lpstr>טריוויה – מחלקות חשובות</vt:lpstr>
      <vt:lpstr>טריוויה – מחלקות חשובות</vt:lpstr>
      <vt:lpstr>טריוויה - UML</vt:lpstr>
      <vt:lpstr>טריוויה - דגשים</vt:lpstr>
      <vt:lpstr>טריוויה – דגשי פיתוח</vt:lpstr>
      <vt:lpstr>טריוויה – דגשי פיתוח</vt:lpstr>
      <vt:lpstr>שאלות? תהיות?</vt:lpstr>
      <vt:lpstr>שיעור 5 יאללה לעבודה!!!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Hadar</dc:creator>
  <cp:lastModifiedBy>Tomer Lior</cp:lastModifiedBy>
  <cp:revision>77</cp:revision>
  <dcterms:modified xsi:type="dcterms:W3CDTF">2022-03-27T13:43:59Z</dcterms:modified>
</cp:coreProperties>
</file>